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2.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301" r:id="rId2"/>
    <p:sldId id="257" r:id="rId3"/>
    <p:sldId id="329" r:id="rId4"/>
    <p:sldId id="290" r:id="rId5"/>
    <p:sldId id="292" r:id="rId6"/>
    <p:sldId id="259" r:id="rId7"/>
    <p:sldId id="325" r:id="rId8"/>
    <p:sldId id="293" r:id="rId9"/>
    <p:sldId id="336" r:id="rId10"/>
    <p:sldId id="330" r:id="rId11"/>
    <p:sldId id="303" r:id="rId12"/>
    <p:sldId id="304" r:id="rId13"/>
    <p:sldId id="305" r:id="rId14"/>
    <p:sldId id="306" r:id="rId15"/>
    <p:sldId id="335" r:id="rId16"/>
    <p:sldId id="331" r:id="rId17"/>
    <p:sldId id="308" r:id="rId18"/>
    <p:sldId id="310" r:id="rId19"/>
    <p:sldId id="332" r:id="rId20"/>
    <p:sldId id="309" r:id="rId21"/>
    <p:sldId id="311" r:id="rId22"/>
    <p:sldId id="312" r:id="rId23"/>
    <p:sldId id="313" r:id="rId24"/>
    <p:sldId id="315" r:id="rId25"/>
    <p:sldId id="316" r:id="rId26"/>
    <p:sldId id="314" r:id="rId27"/>
    <p:sldId id="333" r:id="rId28"/>
    <p:sldId id="317" r:id="rId29"/>
    <p:sldId id="318" r:id="rId30"/>
    <p:sldId id="319" r:id="rId31"/>
    <p:sldId id="320" r:id="rId32"/>
    <p:sldId id="337" r:id="rId33"/>
    <p:sldId id="321" r:id="rId34"/>
    <p:sldId id="322" r:id="rId35"/>
    <p:sldId id="334" r:id="rId36"/>
    <p:sldId id="278" r:id="rId37"/>
    <p:sldId id="289" r:id="rId38"/>
  </p:sldIdLst>
  <p:sldSz cx="6858000" cy="51435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DDF"/>
    <a:srgbClr val="1A3F6C"/>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71" autoAdjust="0"/>
    <p:restoredTop sz="60699" autoAdjust="0"/>
  </p:normalViewPr>
  <p:slideViewPr>
    <p:cSldViewPr snapToGrid="0">
      <p:cViewPr varScale="1">
        <p:scale>
          <a:sx n="73" d="100"/>
          <a:sy n="73" d="100"/>
        </p:scale>
        <p:origin x="2358" y="18"/>
      </p:cViewPr>
      <p:guideLst>
        <p:guide orient="horz" pos="1620"/>
        <p:guide pos="2160"/>
      </p:guideLst>
    </p:cSldViewPr>
  </p:slideViewPr>
  <p:notesTextViewPr>
    <p:cViewPr>
      <p:scale>
        <a:sx n="3" d="2"/>
        <a:sy n="3" d="2"/>
      </p:scale>
      <p:origin x="0" y="0"/>
    </p:cViewPr>
  </p:notesTextViewPr>
  <p:sorterViewPr>
    <p:cViewPr>
      <p:scale>
        <a:sx n="150" d="100"/>
        <a:sy n="150" d="100"/>
      </p:scale>
      <p:origin x="0" y="1162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file:///E:\&#25991;&#20214;\&#27605;&#19994;&#35774;&#35745;\&#27605;&#19994;&#35770;&#25991;\&#26448;&#26009;\&#34920;&#26684;\&#21508;&#31181;&#23545;&#27604;&#25968;&#2545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25991;&#20214;\&#27605;&#19994;&#35774;&#35745;\&#27605;&#19994;&#35770;&#25991;\&#26448;&#26009;\&#34920;&#26684;\&#21508;&#31181;&#23545;&#27604;&#25968;&#2545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25991;&#20214;\&#27605;&#19994;&#35774;&#35745;\&#27605;&#19994;&#35770;&#25991;\&#26448;&#26009;\&#34920;&#26684;\&#21508;&#31181;&#23545;&#27604;&#25968;&#25454;.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25991;&#20214;\&#27605;&#19994;&#35774;&#35745;\&#27605;&#19994;&#35770;&#25991;\&#26448;&#26009;\&#34920;&#26684;\&#21508;&#31181;&#23545;&#27604;&#25968;&#25454;.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Sheet1!$A$2</c:f>
              <c:strCache>
                <c:ptCount val="1"/>
                <c:pt idx="0">
                  <c:v>效率</c:v>
                </c:pt>
              </c:strCache>
            </c:strRef>
          </c:tx>
          <c:spPr>
            <a:ln w="19050" cap="rnd">
              <a:solidFill>
                <a:schemeClr val="tx1"/>
              </a:solidFill>
              <a:round/>
            </a:ln>
            <a:effectLst/>
          </c:spPr>
          <c:marker>
            <c:symbol val="circle"/>
            <c:size val="5"/>
            <c:spPr>
              <a:solidFill>
                <a:schemeClr val="tx1"/>
              </a:solidFill>
              <a:ln w="9525">
                <a:solidFill>
                  <a:schemeClr val="tx1"/>
                </a:solidFill>
              </a:ln>
              <a:effectLst/>
            </c:spPr>
          </c:marker>
          <c:xVal>
            <c:numRef>
              <c:f>Sheet1!$B$1:$E$1</c:f>
              <c:numCache>
                <c:formatCode>General</c:formatCode>
                <c:ptCount val="4"/>
                <c:pt idx="0">
                  <c:v>20</c:v>
                </c:pt>
                <c:pt idx="1">
                  <c:v>40</c:v>
                </c:pt>
                <c:pt idx="2">
                  <c:v>60</c:v>
                </c:pt>
                <c:pt idx="3">
                  <c:v>100</c:v>
                </c:pt>
              </c:numCache>
            </c:numRef>
          </c:xVal>
          <c:yVal>
            <c:numRef>
              <c:f>Sheet1!$B$2:$E$2</c:f>
              <c:numCache>
                <c:formatCode>General</c:formatCode>
                <c:ptCount val="4"/>
                <c:pt idx="0">
                  <c:v>3.8E-3</c:v>
                </c:pt>
                <c:pt idx="1">
                  <c:v>7.1999999999999998E-3</c:v>
                </c:pt>
                <c:pt idx="2">
                  <c:v>9.5999999999999992E-3</c:v>
                </c:pt>
                <c:pt idx="3">
                  <c:v>8.0000000000000002E-3</c:v>
                </c:pt>
              </c:numCache>
            </c:numRef>
          </c:yVal>
          <c:smooth val="1"/>
        </c:ser>
        <c:dLbls>
          <c:showLegendKey val="0"/>
          <c:showVal val="0"/>
          <c:showCatName val="0"/>
          <c:showSerName val="0"/>
          <c:showPercent val="0"/>
          <c:showBubbleSize val="0"/>
        </c:dLbls>
        <c:axId val="824311568"/>
        <c:axId val="699687776"/>
      </c:scatterChart>
      <c:valAx>
        <c:axId val="8243115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lgn="ctr">
                  <a:defRPr lang="zh-CN" altLang="en-US" sz="900" b="0" i="0" u="none" strike="noStrike" kern="1200" baseline="0">
                    <a:solidFill>
                      <a:schemeClr val="tx1"/>
                    </a:solidFill>
                    <a:latin typeface="+mn-lt"/>
                    <a:ea typeface="+mn-ea"/>
                    <a:cs typeface="+mn-cs"/>
                  </a:defRPr>
                </a:pPr>
                <a:r>
                  <a:rPr lang="zh-CN" altLang="en-US" sz="900" b="0" i="0" u="none" strike="noStrike" kern="1200" baseline="0">
                    <a:solidFill>
                      <a:schemeClr val="tx1"/>
                    </a:solidFill>
                    <a:latin typeface="+mn-lt"/>
                    <a:ea typeface="+mn-ea"/>
                    <a:cs typeface="+mn-cs"/>
                  </a:rPr>
                  <a:t>放电间隙(</a:t>
                </a:r>
                <a:r>
                  <a:rPr lang="zh-CN" altLang="en-US" sz="900" b="0" i="0" u="none" strike="noStrike" kern="1200" baseline="0">
                    <a:solidFill>
                      <a:schemeClr val="tx1"/>
                    </a:solidFill>
                    <a:latin typeface="Times New Roman" panose="02020603050405020304" pitchFamily="18" charset="0"/>
                    <a:ea typeface="+mn-ea"/>
                    <a:cs typeface="Times New Roman" panose="02020603050405020304" pitchFamily="18" charset="0"/>
                  </a:rPr>
                  <a:t>um</a:t>
                </a:r>
                <a:r>
                  <a:rPr lang="zh-CN" altLang="en-US" sz="900" b="0" i="0" u="none" strike="noStrike" kern="1200" baseline="0">
                    <a:solidFill>
                      <a:schemeClr val="tx1"/>
                    </a:solidFill>
                    <a:latin typeface="+mn-lt"/>
                    <a:ea typeface="+mn-ea"/>
                    <a:cs typeface="+mn-cs"/>
                  </a:rPr>
                  <a:t>)</a:t>
                </a:r>
              </a:p>
            </c:rich>
          </c:tx>
          <c:layout/>
          <c:overlay val="0"/>
          <c:spPr>
            <a:noFill/>
            <a:ln>
              <a:noFill/>
            </a:ln>
            <a:effectLst/>
          </c:spPr>
          <c:txPr>
            <a:bodyPr rot="0" spcFirstLastPara="1" vertOverflow="ellipsis" vert="horz" wrap="square" anchor="ctr" anchorCtr="1"/>
            <a:lstStyle/>
            <a:p>
              <a:pPr algn="ctr">
                <a:defRPr lang="zh-CN" altLang="en-US" sz="900" b="0" i="0" u="none" strike="noStrike" kern="1200" baseline="0">
                  <a:solidFill>
                    <a:schemeClr val="tx1"/>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lgn="ctr">
              <a:defRPr lang="zh-CN" altLang="en-US" sz="900" b="0" i="0" u="none" strike="noStrike" kern="1200" baseline="0">
                <a:solidFill>
                  <a:schemeClr val="tx1"/>
                </a:solidFill>
                <a:latin typeface="+mn-lt"/>
                <a:ea typeface="+mn-ea"/>
                <a:cs typeface="+mn-cs"/>
              </a:defRPr>
            </a:pPr>
            <a:endParaRPr lang="zh-CN"/>
          </a:p>
        </c:txPr>
        <c:crossAx val="699687776"/>
        <c:crosses val="autoZero"/>
        <c:crossBetween val="midCat"/>
      </c:valAx>
      <c:valAx>
        <c:axId val="6996877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gn="ctr">
                  <a:defRPr lang="zh-CN" altLang="en-US" sz="900" b="0" i="0" u="none" strike="noStrike" kern="1200" baseline="0">
                    <a:solidFill>
                      <a:schemeClr val="tx1"/>
                    </a:solidFill>
                    <a:latin typeface="+mn-lt"/>
                    <a:ea typeface="+mn-ea"/>
                    <a:cs typeface="+mn-cs"/>
                  </a:defRPr>
                </a:pPr>
                <a:r>
                  <a:rPr lang="zh-CN" altLang="en-US" sz="900" b="0" i="0" u="none" strike="noStrike" kern="1200" baseline="0">
                    <a:solidFill>
                      <a:schemeClr val="tx1"/>
                    </a:solidFill>
                    <a:latin typeface="+mn-lt"/>
                    <a:ea typeface="+mn-ea"/>
                    <a:cs typeface="+mn-cs"/>
                  </a:rPr>
                  <a:t>蚀除效率(</a:t>
                </a:r>
                <a:r>
                  <a:rPr lang="zh-CN" altLang="en-US" sz="900" b="0" i="0" u="none" strike="noStrike" kern="1200" baseline="0">
                    <a:solidFill>
                      <a:schemeClr val="tx1"/>
                    </a:solidFill>
                    <a:latin typeface="Times New Roman" panose="02020603050405020304" pitchFamily="18" charset="0"/>
                    <a:ea typeface="+mn-ea"/>
                    <a:cs typeface="Times New Roman" panose="02020603050405020304" pitchFamily="18" charset="0"/>
                  </a:rPr>
                  <a:t>mm</a:t>
                </a:r>
                <a:r>
                  <a:rPr lang="zh-CN" altLang="en-US" sz="900" b="0" i="0" u="none" strike="noStrike" kern="1200" baseline="30000">
                    <a:solidFill>
                      <a:schemeClr val="tx1"/>
                    </a:solidFill>
                    <a:latin typeface="Times New Roman" panose="02020603050405020304" pitchFamily="18" charset="0"/>
                    <a:ea typeface="+mn-ea"/>
                    <a:cs typeface="Times New Roman" panose="02020603050405020304" pitchFamily="18" charset="0"/>
                  </a:rPr>
                  <a:t>3</a:t>
                </a:r>
                <a:r>
                  <a:rPr lang="zh-CN" altLang="en-US" sz="900" b="0" i="0" u="none" strike="noStrike" kern="1200" baseline="0">
                    <a:solidFill>
                      <a:schemeClr val="tx1"/>
                    </a:solidFill>
                    <a:latin typeface="Times New Roman" panose="02020603050405020304" pitchFamily="18" charset="0"/>
                    <a:ea typeface="+mn-ea"/>
                    <a:cs typeface="Times New Roman" panose="02020603050405020304" pitchFamily="18" charset="0"/>
                  </a:rPr>
                  <a:t>/min</a:t>
                </a:r>
                <a:r>
                  <a:rPr lang="zh-CN" altLang="en-US" sz="900" b="0" i="0" u="none" strike="noStrike" kern="1200" baseline="0">
                    <a:solidFill>
                      <a:schemeClr val="tx1"/>
                    </a:solidFill>
                    <a:latin typeface="+mn-lt"/>
                    <a:ea typeface="+mn-ea"/>
                    <a:cs typeface="+mn-cs"/>
                  </a:rPr>
                  <a:t>)</a:t>
                </a:r>
              </a:p>
            </c:rich>
          </c:tx>
          <c:layout/>
          <c:overlay val="0"/>
          <c:spPr>
            <a:noFill/>
            <a:ln>
              <a:noFill/>
            </a:ln>
            <a:effectLst/>
          </c:spPr>
          <c:txPr>
            <a:bodyPr rot="-5400000" spcFirstLastPara="1" vertOverflow="ellipsis" vert="horz" wrap="square" anchor="ctr" anchorCtr="1"/>
            <a:lstStyle/>
            <a:p>
              <a:pPr algn="ctr">
                <a:defRPr lang="zh-CN" altLang="en-US" sz="900" b="0" i="0" u="none" strike="noStrike" kern="1200" baseline="0">
                  <a:solidFill>
                    <a:schemeClr val="tx1"/>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lgn="ctr">
              <a:defRPr lang="zh-CN" altLang="en-US" sz="900" b="0" i="0" u="none" strike="noStrike" kern="1200" baseline="0">
                <a:solidFill>
                  <a:schemeClr val="tx1"/>
                </a:solidFill>
                <a:latin typeface="+mn-lt"/>
                <a:ea typeface="+mn-ea"/>
                <a:cs typeface="+mn-cs"/>
              </a:defRPr>
            </a:pPr>
            <a:endParaRPr lang="zh-CN"/>
          </a:p>
        </c:txPr>
        <c:crossAx val="824311568"/>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smoothMarker"/>
        <c:varyColors val="0"/>
        <c:ser>
          <c:idx val="0"/>
          <c:order val="0"/>
          <c:tx>
            <c:strRef>
              <c:f>Sheet1!$A$13</c:f>
              <c:strCache>
                <c:ptCount val="1"/>
                <c:pt idx="0">
                  <c:v>智能抬刀</c:v>
                </c:pt>
              </c:strCache>
            </c:strRef>
          </c:tx>
          <c:spPr>
            <a:ln w="19050" cap="rnd">
              <a:solidFill>
                <a:schemeClr val="tx1"/>
              </a:solidFill>
              <a:round/>
            </a:ln>
            <a:effectLst/>
          </c:spPr>
          <c:marker>
            <c:symbol val="circle"/>
            <c:size val="5"/>
            <c:spPr>
              <a:solidFill>
                <a:schemeClr val="tx1"/>
              </a:solidFill>
              <a:ln w="9525">
                <a:solidFill>
                  <a:schemeClr val="tx1"/>
                </a:solidFill>
              </a:ln>
              <a:effectLst/>
            </c:spPr>
          </c:marker>
          <c:xVal>
            <c:numRef>
              <c:f>Sheet1!$B$12:$D$12</c:f>
              <c:numCache>
                <c:formatCode>General</c:formatCode>
                <c:ptCount val="3"/>
                <c:pt idx="0">
                  <c:v>15</c:v>
                </c:pt>
                <c:pt idx="1">
                  <c:v>30</c:v>
                </c:pt>
                <c:pt idx="2">
                  <c:v>60</c:v>
                </c:pt>
              </c:numCache>
            </c:numRef>
          </c:xVal>
          <c:yVal>
            <c:numRef>
              <c:f>Sheet1!$B$13:$D$13</c:f>
              <c:numCache>
                <c:formatCode>General</c:formatCode>
                <c:ptCount val="3"/>
                <c:pt idx="0">
                  <c:v>9.9000000000000008E-3</c:v>
                </c:pt>
                <c:pt idx="1">
                  <c:v>9.4999999999999998E-3</c:v>
                </c:pt>
                <c:pt idx="2">
                  <c:v>8.0999999999999996E-3</c:v>
                </c:pt>
              </c:numCache>
            </c:numRef>
          </c:yVal>
          <c:smooth val="1"/>
        </c:ser>
        <c:ser>
          <c:idx val="1"/>
          <c:order val="1"/>
          <c:tx>
            <c:strRef>
              <c:f>Sheet1!$A$14</c:f>
              <c:strCache>
                <c:ptCount val="1"/>
                <c:pt idx="0">
                  <c:v>手动加工</c:v>
                </c:pt>
              </c:strCache>
            </c:strRef>
          </c:tx>
          <c:spPr>
            <a:ln w="19050" cap="rnd">
              <a:solidFill>
                <a:schemeClr val="tx1"/>
              </a:solidFill>
              <a:prstDash val="sysDash"/>
              <a:round/>
            </a:ln>
            <a:effectLst/>
          </c:spPr>
          <c:marker>
            <c:symbol val="circle"/>
            <c:size val="5"/>
            <c:spPr>
              <a:solidFill>
                <a:schemeClr val="tx1"/>
              </a:solidFill>
              <a:ln w="9525">
                <a:solidFill>
                  <a:schemeClr val="tx1"/>
                </a:solidFill>
              </a:ln>
              <a:effectLst/>
            </c:spPr>
          </c:marker>
          <c:xVal>
            <c:numRef>
              <c:f>Sheet1!$B$12:$D$12</c:f>
              <c:numCache>
                <c:formatCode>General</c:formatCode>
                <c:ptCount val="3"/>
                <c:pt idx="0">
                  <c:v>15</c:v>
                </c:pt>
                <c:pt idx="1">
                  <c:v>30</c:v>
                </c:pt>
                <c:pt idx="2">
                  <c:v>60</c:v>
                </c:pt>
              </c:numCache>
            </c:numRef>
          </c:xVal>
          <c:yVal>
            <c:numRef>
              <c:f>Sheet1!$B$14:$D$14</c:f>
              <c:numCache>
                <c:formatCode>General</c:formatCode>
                <c:ptCount val="3"/>
                <c:pt idx="0">
                  <c:v>9.7999999999999997E-3</c:v>
                </c:pt>
                <c:pt idx="1">
                  <c:v>8.9999999999999993E-3</c:v>
                </c:pt>
                <c:pt idx="2">
                  <c:v>6.1999999999999998E-3</c:v>
                </c:pt>
              </c:numCache>
            </c:numRef>
          </c:yVal>
          <c:smooth val="1"/>
        </c:ser>
        <c:dLbls>
          <c:showLegendKey val="0"/>
          <c:showVal val="0"/>
          <c:showCatName val="0"/>
          <c:showSerName val="0"/>
          <c:showPercent val="0"/>
          <c:showBubbleSize val="0"/>
        </c:dLbls>
        <c:axId val="908500752"/>
        <c:axId val="908496944"/>
      </c:scatterChart>
      <c:valAx>
        <c:axId val="9085007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zh-CN" altLang="en-US">
                    <a:solidFill>
                      <a:schemeClr val="tx1"/>
                    </a:solidFill>
                  </a:rPr>
                  <a:t>加工时间</a:t>
                </a:r>
                <a:r>
                  <a:rPr lang="en-US" altLang="zh-CN">
                    <a:solidFill>
                      <a:schemeClr val="tx1"/>
                    </a:solidFill>
                  </a:rPr>
                  <a:t>(</a:t>
                </a:r>
                <a:r>
                  <a:rPr lang="en-US" altLang="zh-CN">
                    <a:solidFill>
                      <a:schemeClr val="tx1"/>
                    </a:solidFill>
                    <a:latin typeface="Times New Roman" panose="02020603050405020304" pitchFamily="18" charset="0"/>
                    <a:cs typeface="Times New Roman" panose="02020603050405020304" pitchFamily="18" charset="0"/>
                  </a:rPr>
                  <a:t>min</a:t>
                </a:r>
                <a:r>
                  <a:rPr lang="en-US" altLang="zh-CN">
                    <a:solidFill>
                      <a:schemeClr val="tx1"/>
                    </a:solidFill>
                  </a:rPr>
                  <a:t>)</a:t>
                </a:r>
                <a:endParaRPr lang="zh-CN" altLang="en-US">
                  <a:solidFill>
                    <a:schemeClr val="tx1"/>
                  </a:solidFill>
                </a:endParaRP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CN"/>
          </a:p>
        </c:txPr>
        <c:crossAx val="908496944"/>
        <c:crosses val="autoZero"/>
        <c:crossBetween val="midCat"/>
      </c:valAx>
      <c:valAx>
        <c:axId val="908496944"/>
        <c:scaling>
          <c:orientation val="minMax"/>
          <c:min val="4.000000000000001E-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zh-CN" altLang="en-US" baseline="0">
                    <a:solidFill>
                      <a:schemeClr val="tx1"/>
                    </a:solidFill>
                    <a:latin typeface="Times New Roman" panose="02020603050405020304" pitchFamily="18" charset="0"/>
                    <a:ea typeface="宋体" panose="02010600030101010101" pitchFamily="2" charset="-122"/>
                  </a:rPr>
                  <a:t>蚀除效率</a:t>
                </a:r>
                <a:r>
                  <a:rPr lang="en-US" altLang="zh-CN" baseline="0">
                    <a:solidFill>
                      <a:schemeClr val="tx1"/>
                    </a:solidFill>
                    <a:latin typeface="Times New Roman" panose="02020603050405020304" pitchFamily="18" charset="0"/>
                    <a:ea typeface="宋体" panose="02010600030101010101" pitchFamily="2" charset="-122"/>
                  </a:rPr>
                  <a:t>(mm</a:t>
                </a:r>
                <a:r>
                  <a:rPr lang="en-US" altLang="zh-CN" baseline="30000">
                    <a:solidFill>
                      <a:schemeClr val="tx1"/>
                    </a:solidFill>
                    <a:latin typeface="Times New Roman" panose="02020603050405020304" pitchFamily="18" charset="0"/>
                    <a:ea typeface="宋体" panose="02010600030101010101" pitchFamily="2" charset="-122"/>
                  </a:rPr>
                  <a:t>3</a:t>
                </a:r>
                <a:r>
                  <a:rPr lang="en-US" altLang="zh-CN" baseline="0">
                    <a:solidFill>
                      <a:schemeClr val="tx1"/>
                    </a:solidFill>
                    <a:latin typeface="Times New Roman" panose="02020603050405020304" pitchFamily="18" charset="0"/>
                    <a:ea typeface="宋体" panose="02010600030101010101" pitchFamily="2" charset="-122"/>
                  </a:rPr>
                  <a:t>/min)</a:t>
                </a:r>
                <a:endParaRPr lang="zh-CN" altLang="en-US" baseline="0">
                  <a:solidFill>
                    <a:schemeClr val="tx1"/>
                  </a:solidFill>
                  <a:latin typeface="Times New Roman" panose="02020603050405020304" pitchFamily="18" charset="0"/>
                  <a:ea typeface="宋体" panose="02010600030101010101" pitchFamily="2" charset="-122"/>
                </a:endParaRP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CN"/>
          </a:p>
        </c:txPr>
        <c:crossAx val="908500752"/>
        <c:crosses val="autoZero"/>
        <c:crossBetween val="midCat"/>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CN"/>
        </a:p>
      </c:txPr>
    </c:legend>
    <c:plotVisOnly val="1"/>
    <c:dispBlanksAs val="gap"/>
    <c:showDLblsOverMax val="0"/>
  </c:chart>
  <c:spPr>
    <a:solidFill>
      <a:schemeClr val="bg1"/>
    </a:solidFill>
    <a:ln w="9525" cap="flat" cmpd="sng" algn="ctr">
      <a:noFill/>
      <a:round/>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[各种对比数据.xlsx]Sheet1!$A$22</c:f>
              <c:strCache>
                <c:ptCount val="1"/>
                <c:pt idx="0">
                  <c:v>固体电极</c:v>
                </c:pt>
              </c:strCache>
            </c:strRef>
          </c:tx>
          <c:spPr>
            <a:ln w="19050" cap="rnd">
              <a:solidFill>
                <a:schemeClr val="tx1"/>
              </a:solidFill>
              <a:round/>
            </a:ln>
            <a:effectLst/>
          </c:spPr>
          <c:marker>
            <c:symbol val="circle"/>
            <c:size val="5"/>
            <c:spPr>
              <a:solidFill>
                <a:schemeClr val="tx1"/>
              </a:solidFill>
              <a:ln w="9525">
                <a:solidFill>
                  <a:schemeClr val="tx1"/>
                </a:solidFill>
              </a:ln>
              <a:effectLst/>
            </c:spPr>
          </c:marker>
          <c:xVal>
            <c:numRef>
              <c:f>[各种对比数据.xlsx]Sheet1!$B$21:$D$21</c:f>
              <c:numCache>
                <c:formatCode>General</c:formatCode>
                <c:ptCount val="3"/>
                <c:pt idx="0">
                  <c:v>15</c:v>
                </c:pt>
                <c:pt idx="1">
                  <c:v>30</c:v>
                </c:pt>
                <c:pt idx="2">
                  <c:v>60</c:v>
                </c:pt>
              </c:numCache>
            </c:numRef>
          </c:xVal>
          <c:yVal>
            <c:numRef>
              <c:f>[各种对比数据.xlsx]Sheet1!$B$22:$D$22</c:f>
              <c:numCache>
                <c:formatCode>General</c:formatCode>
                <c:ptCount val="3"/>
                <c:pt idx="0">
                  <c:v>0.01</c:v>
                </c:pt>
                <c:pt idx="1">
                  <c:v>9.8300000000000002E-3</c:v>
                </c:pt>
                <c:pt idx="2">
                  <c:v>9.2999999999999992E-3</c:v>
                </c:pt>
              </c:numCache>
            </c:numRef>
          </c:yVal>
          <c:smooth val="1"/>
        </c:ser>
        <c:ser>
          <c:idx val="1"/>
          <c:order val="1"/>
          <c:tx>
            <c:strRef>
              <c:f>[各种对比数据.xlsx]Sheet1!$A$23</c:f>
              <c:strCache>
                <c:ptCount val="1"/>
                <c:pt idx="0">
                  <c:v>液态金属电极</c:v>
                </c:pt>
              </c:strCache>
            </c:strRef>
          </c:tx>
          <c:spPr>
            <a:ln w="19050" cap="rnd">
              <a:solidFill>
                <a:schemeClr val="tx1"/>
              </a:solidFill>
              <a:prstDash val="sysDash"/>
              <a:round/>
            </a:ln>
            <a:effectLst/>
          </c:spPr>
          <c:marker>
            <c:symbol val="circle"/>
            <c:size val="5"/>
            <c:spPr>
              <a:solidFill>
                <a:schemeClr val="tx1"/>
              </a:solidFill>
              <a:ln w="9525">
                <a:solidFill>
                  <a:schemeClr val="tx1"/>
                </a:solidFill>
                <a:prstDash val="sysDash"/>
              </a:ln>
              <a:effectLst/>
            </c:spPr>
          </c:marker>
          <c:xVal>
            <c:numRef>
              <c:f>[各种对比数据.xlsx]Sheet1!$B$21:$D$21</c:f>
              <c:numCache>
                <c:formatCode>General</c:formatCode>
                <c:ptCount val="3"/>
                <c:pt idx="0">
                  <c:v>15</c:v>
                </c:pt>
                <c:pt idx="1">
                  <c:v>30</c:v>
                </c:pt>
                <c:pt idx="2">
                  <c:v>60</c:v>
                </c:pt>
              </c:numCache>
            </c:numRef>
          </c:xVal>
          <c:yVal>
            <c:numRef>
              <c:f>[各种对比数据.xlsx]Sheet1!$B$23:$D$23</c:f>
              <c:numCache>
                <c:formatCode>General</c:formatCode>
                <c:ptCount val="3"/>
                <c:pt idx="0">
                  <c:v>9.9000000000000008E-3</c:v>
                </c:pt>
                <c:pt idx="1">
                  <c:v>9.6500000000000006E-3</c:v>
                </c:pt>
                <c:pt idx="2">
                  <c:v>8.6E-3</c:v>
                </c:pt>
              </c:numCache>
            </c:numRef>
          </c:yVal>
          <c:smooth val="1"/>
        </c:ser>
        <c:dLbls>
          <c:showLegendKey val="0"/>
          <c:showVal val="0"/>
          <c:showCatName val="0"/>
          <c:showSerName val="0"/>
          <c:showPercent val="0"/>
          <c:showBubbleSize val="0"/>
        </c:dLbls>
        <c:axId val="908492592"/>
        <c:axId val="908494224"/>
      </c:scatterChart>
      <c:valAx>
        <c:axId val="90849259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zh-CN" altLang="zh-CN" sz="1000" b="0" i="0" kern="1200" baseline="0">
                    <a:solidFill>
                      <a:srgbClr val="000000"/>
                    </a:solidFill>
                    <a:effectLst/>
                  </a:rPr>
                  <a:t>加工时间</a:t>
                </a:r>
                <a:r>
                  <a:rPr lang="en-US" altLang="zh-CN" sz="1000" b="0" i="0" kern="1200" baseline="0">
                    <a:solidFill>
                      <a:srgbClr val="000000"/>
                    </a:solidFill>
                    <a:effectLst/>
                  </a:rPr>
                  <a:t>(</a:t>
                </a:r>
                <a:r>
                  <a:rPr lang="en-US" altLang="zh-CN" sz="1000" b="0" i="0" kern="1200" baseline="0">
                    <a:solidFill>
                      <a:srgbClr val="000000"/>
                    </a:solidFill>
                    <a:effectLst/>
                    <a:latin typeface="Times New Roman" panose="02020603050405020304" pitchFamily="18" charset="0"/>
                    <a:cs typeface="Times New Roman" panose="02020603050405020304" pitchFamily="18" charset="0"/>
                  </a:rPr>
                  <a:t>min</a:t>
                </a:r>
                <a:r>
                  <a:rPr lang="en-US" altLang="zh-CN" sz="1000" b="0" i="0" kern="1200" baseline="0">
                    <a:solidFill>
                      <a:srgbClr val="000000"/>
                    </a:solidFill>
                    <a:effectLst/>
                  </a:rPr>
                  <a:t>)</a:t>
                </a:r>
                <a:endParaRPr lang="zh-CN" altLang="zh-CN">
                  <a:effectLst/>
                </a:endParaRPr>
              </a:p>
            </c:rich>
          </c:tx>
          <c:layout/>
          <c:overlay val="0"/>
          <c:spPr>
            <a:noFill/>
            <a:ln>
              <a:solidFill>
                <a:schemeClr val="bg1"/>
              </a:solid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zh-CN"/>
          </a:p>
        </c:txPr>
        <c:crossAx val="908494224"/>
        <c:crosses val="autoZero"/>
        <c:crossBetween val="midCat"/>
      </c:valAx>
      <c:valAx>
        <c:axId val="908494224"/>
        <c:scaling>
          <c:orientation val="minMax"/>
          <c:min val="4.000000000000001E-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r>
                  <a:rPr lang="zh-CN" altLang="zh-CN" sz="1000" b="0" i="0" kern="1200" baseline="0">
                    <a:solidFill>
                      <a:srgbClr val="000000"/>
                    </a:solidFill>
                    <a:effectLst/>
                    <a:latin typeface="Times New Roman" panose="02020603050405020304" pitchFamily="18" charset="0"/>
                    <a:ea typeface="宋体" panose="02010600030101010101" pitchFamily="2" charset="-122"/>
                  </a:rPr>
                  <a:t>蚀除效率</a:t>
                </a:r>
                <a:r>
                  <a:rPr lang="en-US" altLang="zh-CN" sz="1000" b="0" i="0" kern="1200" baseline="0">
                    <a:solidFill>
                      <a:srgbClr val="000000"/>
                    </a:solidFill>
                    <a:effectLst/>
                    <a:latin typeface="Times New Roman" panose="02020603050405020304" pitchFamily="18" charset="0"/>
                    <a:ea typeface="宋体" panose="02010600030101010101" pitchFamily="2" charset="-122"/>
                  </a:rPr>
                  <a:t>(mm</a:t>
                </a:r>
                <a:r>
                  <a:rPr lang="en-US" altLang="zh-CN" sz="1000" b="0" i="0" kern="1200" baseline="30000">
                    <a:solidFill>
                      <a:srgbClr val="000000"/>
                    </a:solidFill>
                    <a:effectLst/>
                    <a:latin typeface="Times New Roman" panose="02020603050405020304" pitchFamily="18" charset="0"/>
                    <a:ea typeface="宋体" panose="02010600030101010101" pitchFamily="2" charset="-122"/>
                  </a:rPr>
                  <a:t>3</a:t>
                </a:r>
                <a:r>
                  <a:rPr lang="en-US" altLang="zh-CN" sz="1000" b="0" i="0" kern="1200" baseline="0">
                    <a:solidFill>
                      <a:srgbClr val="000000"/>
                    </a:solidFill>
                    <a:effectLst/>
                    <a:latin typeface="Times New Roman" panose="02020603050405020304" pitchFamily="18" charset="0"/>
                    <a:ea typeface="宋体" panose="02010600030101010101" pitchFamily="2" charset="-122"/>
                  </a:rPr>
                  <a:t>/min)</a:t>
                </a:r>
                <a:endParaRPr lang="zh-CN" altLang="zh-CN">
                  <a:effectLst/>
                </a:endParaRP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CN"/>
          </a:p>
        </c:txPr>
        <c:crossAx val="908492592"/>
        <c:crosses val="autoZero"/>
        <c:crossBetween val="midCat"/>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zh-CN"/>
        </a:p>
      </c:txPr>
    </c:legend>
    <c:plotVisOnly val="1"/>
    <c:dispBlanksAs val="gap"/>
    <c:showDLblsOverMax val="0"/>
  </c:chart>
  <c:spPr>
    <a:noFill/>
    <a:ln>
      <a:noFill/>
    </a:ln>
    <a:effectLst/>
  </c:spPr>
  <c:txPr>
    <a:bodyPr/>
    <a:lstStyle/>
    <a:p>
      <a:pPr>
        <a:defRPr>
          <a:solidFill>
            <a:sysClr val="windowText" lastClr="000000"/>
          </a:solidFill>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v>固体电极</c:v>
          </c:tx>
          <c:spPr>
            <a:ln w="19050" cap="rnd">
              <a:solidFill>
                <a:schemeClr val="tx1"/>
              </a:solidFill>
              <a:prstDash val="sysDash"/>
              <a:round/>
            </a:ln>
            <a:effectLst/>
          </c:spPr>
          <c:marker>
            <c:symbol val="circle"/>
            <c:size val="5"/>
            <c:spPr>
              <a:solidFill>
                <a:schemeClr val="tx1"/>
              </a:solidFill>
              <a:ln w="9525">
                <a:solidFill>
                  <a:schemeClr val="tx1"/>
                </a:solidFill>
              </a:ln>
              <a:effectLst/>
            </c:spPr>
          </c:marker>
          <c:xVal>
            <c:numRef>
              <c:f>Sheet1!$A$30:$A$34</c:f>
              <c:numCache>
                <c:formatCode>General</c:formatCode>
                <c:ptCount val="5"/>
                <c:pt idx="0">
                  <c:v>0</c:v>
                </c:pt>
                <c:pt idx="1">
                  <c:v>1</c:v>
                </c:pt>
                <c:pt idx="2">
                  <c:v>2</c:v>
                </c:pt>
                <c:pt idx="3">
                  <c:v>3</c:v>
                </c:pt>
                <c:pt idx="4">
                  <c:v>4</c:v>
                </c:pt>
              </c:numCache>
            </c:numRef>
          </c:xVal>
          <c:yVal>
            <c:numRef>
              <c:f>Sheet1!$B$30:$B$34</c:f>
              <c:numCache>
                <c:formatCode>General</c:formatCode>
                <c:ptCount val="5"/>
                <c:pt idx="0">
                  <c:v>12</c:v>
                </c:pt>
                <c:pt idx="1">
                  <c:v>11.95</c:v>
                </c:pt>
                <c:pt idx="2">
                  <c:v>11.85</c:v>
                </c:pt>
                <c:pt idx="3">
                  <c:v>11.78</c:v>
                </c:pt>
                <c:pt idx="4">
                  <c:v>11.71</c:v>
                </c:pt>
              </c:numCache>
            </c:numRef>
          </c:yVal>
          <c:smooth val="1"/>
        </c:ser>
        <c:ser>
          <c:idx val="1"/>
          <c:order val="1"/>
          <c:tx>
            <c:v>液态金属电极</c:v>
          </c:tx>
          <c:spPr>
            <a:ln w="19050" cap="rnd">
              <a:solidFill>
                <a:schemeClr val="tx1"/>
              </a:solidFill>
              <a:round/>
            </a:ln>
            <a:effectLst/>
          </c:spPr>
          <c:marker>
            <c:symbol val="circle"/>
            <c:size val="5"/>
            <c:spPr>
              <a:solidFill>
                <a:schemeClr val="tx1"/>
              </a:solidFill>
              <a:ln w="9525">
                <a:solidFill>
                  <a:schemeClr val="tx1"/>
                </a:solidFill>
              </a:ln>
              <a:effectLst/>
            </c:spPr>
          </c:marker>
          <c:xVal>
            <c:numRef>
              <c:f>Sheet1!$A$30:$A$34</c:f>
              <c:numCache>
                <c:formatCode>General</c:formatCode>
                <c:ptCount val="5"/>
                <c:pt idx="0">
                  <c:v>0</c:v>
                </c:pt>
                <c:pt idx="1">
                  <c:v>1</c:v>
                </c:pt>
                <c:pt idx="2">
                  <c:v>2</c:v>
                </c:pt>
                <c:pt idx="3">
                  <c:v>3</c:v>
                </c:pt>
                <c:pt idx="4">
                  <c:v>4</c:v>
                </c:pt>
              </c:numCache>
            </c:numRef>
          </c:xVal>
          <c:yVal>
            <c:numRef>
              <c:f>Sheet1!$C$30:$C$34</c:f>
              <c:numCache>
                <c:formatCode>General</c:formatCode>
                <c:ptCount val="5"/>
                <c:pt idx="0">
                  <c:v>12</c:v>
                </c:pt>
                <c:pt idx="1">
                  <c:v>12</c:v>
                </c:pt>
                <c:pt idx="2">
                  <c:v>11.997999999999999</c:v>
                </c:pt>
                <c:pt idx="3">
                  <c:v>11.997999999999999</c:v>
                </c:pt>
                <c:pt idx="4">
                  <c:v>11.997</c:v>
                </c:pt>
              </c:numCache>
            </c:numRef>
          </c:yVal>
          <c:smooth val="1"/>
        </c:ser>
        <c:dLbls>
          <c:showLegendKey val="0"/>
          <c:showVal val="0"/>
          <c:showCatName val="0"/>
          <c:showSerName val="0"/>
          <c:showPercent val="0"/>
          <c:showBubbleSize val="0"/>
        </c:dLbls>
        <c:axId val="1070774672"/>
        <c:axId val="1070775216"/>
      </c:scatterChart>
      <c:valAx>
        <c:axId val="10707746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solidFill>
                    <a:latin typeface="Times New Roman" panose="02020603050405020304" pitchFamily="18" charset="0"/>
                    <a:ea typeface="宋体" panose="02010600030101010101" pitchFamily="2" charset="-122"/>
                    <a:cs typeface="+mn-cs"/>
                  </a:defRPr>
                </a:pPr>
                <a:r>
                  <a:rPr lang="zh-CN" altLang="en-US" baseline="0">
                    <a:solidFill>
                      <a:schemeClr val="tx1"/>
                    </a:solidFill>
                    <a:latin typeface="Times New Roman" panose="02020603050405020304" pitchFamily="18" charset="0"/>
                    <a:ea typeface="宋体" panose="02010600030101010101" pitchFamily="2" charset="-122"/>
                  </a:rPr>
                  <a:t>加工时间（</a:t>
                </a:r>
                <a:r>
                  <a:rPr lang="en-US" altLang="zh-CN" baseline="0">
                    <a:solidFill>
                      <a:schemeClr val="tx1"/>
                    </a:solidFill>
                    <a:latin typeface="Times New Roman" panose="02020603050405020304" pitchFamily="18" charset="0"/>
                    <a:ea typeface="宋体" panose="02010600030101010101" pitchFamily="2" charset="-122"/>
                  </a:rPr>
                  <a:t>h</a:t>
                </a:r>
                <a:r>
                  <a:rPr lang="zh-CN" altLang="en-US" baseline="0">
                    <a:solidFill>
                      <a:schemeClr val="tx1"/>
                    </a:solidFill>
                    <a:latin typeface="Times New Roman" panose="02020603050405020304" pitchFamily="18" charset="0"/>
                    <a:ea typeface="宋体" panose="02010600030101010101" pitchFamily="2" charset="-122"/>
                  </a:rPr>
                  <a:t>）</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Times New Roman" panose="02020603050405020304" pitchFamily="18" charset="0"/>
                  <a:ea typeface="宋体" panose="02010600030101010101" pitchFamily="2" charset="-122"/>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1070775216"/>
        <c:crosses val="autoZero"/>
        <c:crossBetween val="midCat"/>
      </c:valAx>
      <c:valAx>
        <c:axId val="1070775216"/>
        <c:scaling>
          <c:orientation val="minMax"/>
          <c:min val="11.45000000000000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gn="ctr" rtl="0">
                  <a:defRPr lang="zh-CN" altLang="en-US" sz="1000" b="0" i="0" u="none" strike="noStrike" kern="1200" baseline="0">
                    <a:solidFill>
                      <a:schemeClr val="tx1"/>
                    </a:solidFill>
                    <a:latin typeface="Times New Roman" panose="02020603050405020304" pitchFamily="18" charset="0"/>
                    <a:ea typeface="宋体" panose="02010600030101010101" pitchFamily="2" charset="-122"/>
                    <a:cs typeface="+mn-cs"/>
                  </a:defRPr>
                </a:pPr>
                <a:r>
                  <a:rPr lang="zh-CN" altLang="en-US" sz="1000" b="0" i="0" u="none" strike="noStrike" kern="1200" baseline="0">
                    <a:solidFill>
                      <a:schemeClr val="tx1"/>
                    </a:solidFill>
                    <a:latin typeface="Times New Roman" panose="02020603050405020304" pitchFamily="18" charset="0"/>
                    <a:ea typeface="宋体" panose="02010600030101010101" pitchFamily="2" charset="-122"/>
                    <a:cs typeface="+mn-cs"/>
                  </a:rPr>
                  <a:t>电极长度（mm）</a:t>
                </a:r>
              </a:p>
            </c:rich>
          </c:tx>
          <c:layout/>
          <c:overlay val="0"/>
          <c:spPr>
            <a:noFill/>
            <a:ln>
              <a:noFill/>
            </a:ln>
            <a:effectLst/>
          </c:spPr>
          <c:txPr>
            <a:bodyPr rot="-5400000" spcFirstLastPara="1" vertOverflow="ellipsis" vert="horz" wrap="square" anchor="ctr" anchorCtr="1"/>
            <a:lstStyle/>
            <a:p>
              <a:pPr algn="ctr" rtl="0">
                <a:defRPr lang="zh-CN" altLang="en-US" sz="1000" b="0" i="0" u="none" strike="noStrike" kern="1200" baseline="0">
                  <a:solidFill>
                    <a:schemeClr val="tx1"/>
                  </a:solidFill>
                  <a:latin typeface="Times New Roman" panose="02020603050405020304" pitchFamily="18" charset="0"/>
                  <a:ea typeface="宋体" panose="02010600030101010101" pitchFamily="2" charset="-122"/>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zh-CN"/>
          </a:p>
        </c:txPr>
        <c:crossAx val="1070774672"/>
        <c:crosses val="autoZero"/>
        <c:crossBetween val="midCat"/>
      </c:valAx>
      <c:spPr>
        <a:noFill/>
        <a:ln>
          <a:noFill/>
        </a:ln>
        <a:effectLst/>
      </c:spPr>
    </c:plotArea>
    <c:legend>
      <c:legendPos val="r"/>
      <c:legendEntry>
        <c:idx val="0"/>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legendEntry>
      <c:legendEntry>
        <c:idx val="1"/>
        <c:txPr>
          <a:bodyPr rot="0" spcFirstLastPara="1" vertOverflow="ellipsis" vert="horz" wrap="square" anchor="ctr" anchorCtr="1"/>
          <a:lstStyle/>
          <a:p>
            <a:pPr>
              <a:defRPr sz="1000" b="0" i="0" u="none" strike="noStrike" kern="1200" baseline="0">
                <a:solidFill>
                  <a:schemeClr val="tx1"/>
                </a:solidFill>
                <a:latin typeface="Times New Roman" panose="02020603050405020304" pitchFamily="18" charset="0"/>
                <a:ea typeface="+mn-ea"/>
                <a:cs typeface="+mn-cs"/>
              </a:defRPr>
            </a:pPr>
            <a:endParaRPr lang="zh-CN"/>
          </a:p>
        </c:txPr>
      </c:legendEntry>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image" Target="../media/image7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2.wmf"/><Relationship Id="rId7" Type="http://schemas.openxmlformats.org/officeDocument/2006/relationships/image" Target="../media/image36.wmf"/><Relationship Id="rId2" Type="http://schemas.openxmlformats.org/officeDocument/2006/relationships/image" Target="../media/image31.wmf"/><Relationship Id="rId1" Type="http://schemas.openxmlformats.org/officeDocument/2006/relationships/image" Target="../media/image30.wmf"/><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3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image" Target="../media/image48.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image" Target="../media/image52.wmf"/><Relationship Id="rId7" Type="http://schemas.openxmlformats.org/officeDocument/2006/relationships/image" Target="../media/image56.wmf"/><Relationship Id="rId2" Type="http://schemas.openxmlformats.org/officeDocument/2006/relationships/image" Target="../media/image51.wmf"/><Relationship Id="rId1" Type="http://schemas.openxmlformats.org/officeDocument/2006/relationships/image" Target="../media/image50.wmf"/><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5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emf"/><Relationship Id="rId4" Type="http://schemas.openxmlformats.org/officeDocument/2006/relationships/image" Target="../media/image6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t>2017/11/28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a:t>
            </a:fld>
            <a:endParaRPr lang="en-US" altLang="zh-CN"/>
          </a:p>
        </p:txBody>
      </p:sp>
    </p:spTree>
    <p:extLst>
      <p:ext uri="{BB962C8B-B14F-4D97-AF65-F5344CB8AC3E}">
        <p14:creationId xmlns:p14="http://schemas.microsoft.com/office/powerpoint/2010/main" val="1062202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10</a:t>
            </a:fld>
            <a:endParaRPr lang="zh-CN" altLang="en-US" dirty="0"/>
          </a:p>
        </p:txBody>
      </p:sp>
    </p:spTree>
    <p:extLst>
      <p:ext uri="{BB962C8B-B14F-4D97-AF65-F5344CB8AC3E}">
        <p14:creationId xmlns:p14="http://schemas.microsoft.com/office/powerpoint/2010/main" val="3194147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本课题所采用的液态金属为镓铟锡合金，将其盛放在点胶针头中构成软电极，末端与针筒相连保证后续供给，通过塑料导管与加压装置相连以提供动力，至于多大压力能保证金属稳定流出将在第三部分进行详细介绍</a:t>
            </a:r>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t>11</a:t>
            </a:fld>
            <a:endParaRPr lang="zh-CN" altLang="en-US"/>
          </a:p>
        </p:txBody>
      </p:sp>
    </p:spTree>
    <p:extLst>
      <p:ext uri="{BB962C8B-B14F-4D97-AF65-F5344CB8AC3E}">
        <p14:creationId xmlns:p14="http://schemas.microsoft.com/office/powerpoint/2010/main" val="3910104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实验硬件平台模型如图所示，主要包括三轴运动平台、电源系统、压力控制装置、放电检测装置、冲液系统等</a:t>
            </a:r>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t>12</a:t>
            </a:fld>
            <a:endParaRPr lang="zh-CN" altLang="en-US"/>
          </a:p>
        </p:txBody>
      </p:sp>
    </p:spTree>
    <p:extLst>
      <p:ext uri="{BB962C8B-B14F-4D97-AF65-F5344CB8AC3E}">
        <p14:creationId xmlns:p14="http://schemas.microsoft.com/office/powerpoint/2010/main" val="1135702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软件平台主要实现以下几个方面的功能，接收操作指令，刷新界面，通过反馈电压分析放电状态并计算目标位置等</a:t>
            </a:r>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t>13</a:t>
            </a:fld>
            <a:endParaRPr lang="zh-CN" altLang="en-US"/>
          </a:p>
        </p:txBody>
      </p:sp>
    </p:spTree>
    <p:extLst>
      <p:ext uri="{BB962C8B-B14F-4D97-AF65-F5344CB8AC3E}">
        <p14:creationId xmlns:p14="http://schemas.microsoft.com/office/powerpoint/2010/main" val="3107136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为了方便实验加工，本课题将所有功能集中到一个上位及界面中，为了界面美观将不同的功能分了不同的区域，例如这里是初始化与关闭伺服等操作，这里是实时显示当前位置，这里是实现不同轨迹的加工等</a:t>
            </a:r>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t>14</a:t>
            </a:fld>
            <a:endParaRPr lang="zh-CN" altLang="en-US"/>
          </a:p>
        </p:txBody>
      </p:sp>
    </p:spTree>
    <p:extLst>
      <p:ext uri="{BB962C8B-B14F-4D97-AF65-F5344CB8AC3E}">
        <p14:creationId xmlns:p14="http://schemas.microsoft.com/office/powerpoint/2010/main" val="674474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为了防止误操作引起的程序崩溃，程序里还设计了多种弹窗提示</a:t>
            </a:r>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t>15</a:t>
            </a:fld>
            <a:endParaRPr lang="zh-CN" altLang="en-US"/>
          </a:p>
        </p:txBody>
      </p:sp>
    </p:spTree>
    <p:extLst>
      <p:ext uri="{BB962C8B-B14F-4D97-AF65-F5344CB8AC3E}">
        <p14:creationId xmlns:p14="http://schemas.microsoft.com/office/powerpoint/2010/main" val="2161723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在第一章提到了需要分析末端压力与尖端流速的关系，这一部分将做详细的介绍</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16</a:t>
            </a:fld>
            <a:endParaRPr lang="zh-CN" altLang="en-US" dirty="0"/>
          </a:p>
        </p:txBody>
      </p:sp>
    </p:spTree>
    <p:extLst>
      <p:ext uri="{BB962C8B-B14F-4D97-AF65-F5344CB8AC3E}">
        <p14:creationId xmlns:p14="http://schemas.microsoft.com/office/powerpoint/2010/main" val="3539661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首先是理论计算，对针管内流体进行受力分析，有压力差提供的动力和层流间的摩擦阻力，当受力平衡时可以稳定流动，因此可以得到平均流速与压力差的关系，计算结果为</a:t>
            </a:r>
            <a:endParaRPr lang="zh-CN" altLang="en-US" dirty="0"/>
          </a:p>
        </p:txBody>
      </p:sp>
      <p:sp>
        <p:nvSpPr>
          <p:cNvPr id="4" name="日期占位符 3"/>
          <p:cNvSpPr>
            <a:spLocks noGrp="1"/>
          </p:cNvSpPr>
          <p:nvPr>
            <p:ph type="dt" idx="10"/>
          </p:nvPr>
        </p:nvSpPr>
        <p:spPr/>
        <p:txBody>
          <a:bodyPr/>
          <a:lstStyle/>
          <a:p>
            <a:fld id="{B859D290-D985-411D-9682-F67D75E8F91D}" type="datetime1">
              <a:rPr lang="zh-CN" altLang="en-US" smtClean="0"/>
              <a:pPr/>
              <a:t>2017/11/28</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17</a:t>
            </a:fld>
            <a:endParaRPr lang="zh-CN" altLang="en-US" sz="1200"/>
          </a:p>
        </p:txBody>
      </p:sp>
    </p:spTree>
    <p:extLst>
      <p:ext uri="{BB962C8B-B14F-4D97-AF65-F5344CB8AC3E}">
        <p14:creationId xmlns:p14="http://schemas.microsoft.com/office/powerpoint/2010/main" val="982782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为了进一步验证理论计算的有效性，本课题还进行了模拟仿真，虽然针头为三维柱状，但是其在所有的纵切面上是一致的，因此将其转化为二维模型，可以大大减小计算量，通过建模、网格划分、边界条件设置等步骤后，仿真结果如图所示，中心最大流速为</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18</a:t>
            </a:fld>
            <a:endParaRPr lang="zh-CN" altLang="en-US" dirty="0"/>
          </a:p>
        </p:txBody>
      </p:sp>
    </p:spTree>
    <p:extLst>
      <p:ext uri="{BB962C8B-B14F-4D97-AF65-F5344CB8AC3E}">
        <p14:creationId xmlns:p14="http://schemas.microsoft.com/office/powerpoint/2010/main" val="2912627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接下来是放电状态检测与伺服控制，有效的放电状态识别是伺服控制的基础，因此本课题先进行了信号的采集处理</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19</a:t>
            </a:fld>
            <a:endParaRPr lang="zh-CN" altLang="en-US" dirty="0"/>
          </a:p>
        </p:txBody>
      </p:sp>
    </p:spTree>
    <p:extLst>
      <p:ext uri="{BB962C8B-B14F-4D97-AF65-F5344CB8AC3E}">
        <p14:creationId xmlns:p14="http://schemas.microsoft.com/office/powerpoint/2010/main" val="4088397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本次的答辩内容将分为一下</a:t>
            </a:r>
            <a:r>
              <a:rPr lang="en-US" altLang="zh-CN" dirty="0" smtClean="0"/>
              <a:t>5</a:t>
            </a:r>
            <a:r>
              <a:rPr lang="zh-CN" altLang="en-US" dirty="0" smtClean="0"/>
              <a:t>个方面，其中，实验平台搭建，研究过程，尤其是实验对比与加工效果，我将做详细介绍</a:t>
            </a:r>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t>2</a:t>
            </a:fld>
            <a:endParaRPr lang="zh-CN" altLang="en-US"/>
          </a:p>
        </p:txBody>
      </p:sp>
    </p:spTree>
    <p:extLst>
      <p:ext uri="{BB962C8B-B14F-4D97-AF65-F5344CB8AC3E}">
        <p14:creationId xmlns:p14="http://schemas.microsoft.com/office/powerpoint/2010/main" val="1022216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r>
              <a:rPr lang="en-US" altLang="zh-CN" dirty="0" smtClean="0"/>
              <a:t>STM</a:t>
            </a:r>
            <a:r>
              <a:rPr lang="zh-CN" altLang="en-US" dirty="0" smtClean="0"/>
              <a:t>单片机最小采样时间可以达到</a:t>
            </a:r>
            <a:r>
              <a:rPr lang="en-US" altLang="zh-CN" dirty="0" smtClean="0"/>
              <a:t>1μs</a:t>
            </a:r>
            <a:r>
              <a:rPr lang="zh-CN" altLang="en-US" dirty="0" smtClean="0"/>
              <a:t>，符合要求，程序中设置定时器，每隔</a:t>
            </a:r>
            <a:r>
              <a:rPr lang="en-US" altLang="zh-CN" dirty="0" smtClean="0"/>
              <a:t>1μs</a:t>
            </a:r>
            <a:r>
              <a:rPr lang="zh-CN" altLang="en-US" dirty="0" smtClean="0"/>
              <a:t>去堵住</a:t>
            </a:r>
            <a:r>
              <a:rPr lang="en-US" altLang="zh-CN" dirty="0" smtClean="0"/>
              <a:t>AD</a:t>
            </a:r>
            <a:r>
              <a:rPr lang="zh-CN" altLang="en-US" dirty="0" smtClean="0"/>
              <a:t>寄存器的值，并对读数进行滤波，前期阅读参考文献时发现一种线性卡尔曼滤波算法，可以很好的滤除噪声，对目标信号进行估计，</a:t>
            </a:r>
            <a:endParaRPr lang="en-US" altLang="zh-CN" dirty="0" smtClean="0"/>
          </a:p>
          <a:p>
            <a:r>
              <a:rPr lang="zh-CN" altLang="en-US" dirty="0" smtClean="0"/>
              <a:t>但是由于不同的实验其电压数据并不是完全一直，如果采用固定的协方差系数的话不能达到最优的效果，因此本课题提出了一种带加权系数的卡尔曼滤波算法</a:t>
            </a:r>
            <a:endParaRPr lang="zh-CN" altLang="en-US" dirty="0"/>
          </a:p>
        </p:txBody>
      </p:sp>
      <p:sp>
        <p:nvSpPr>
          <p:cNvPr id="4" name="日期占位符 3"/>
          <p:cNvSpPr>
            <a:spLocks noGrp="1"/>
          </p:cNvSpPr>
          <p:nvPr>
            <p:ph type="dt" idx="10"/>
          </p:nvPr>
        </p:nvSpPr>
        <p:spPr/>
        <p:txBody>
          <a:bodyPr/>
          <a:lstStyle/>
          <a:p>
            <a:fld id="{B859D290-D985-411D-9682-F67D75E8F91D}" type="datetime1">
              <a:rPr lang="zh-CN" altLang="en-US" smtClean="0"/>
              <a:pPr/>
              <a:t>2017/11/28</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20</a:t>
            </a:fld>
            <a:endParaRPr lang="zh-CN" altLang="en-US" sz="1200"/>
          </a:p>
        </p:txBody>
      </p:sp>
    </p:spTree>
    <p:extLst>
      <p:ext uri="{BB962C8B-B14F-4D97-AF65-F5344CB8AC3E}">
        <p14:creationId xmlns:p14="http://schemas.microsoft.com/office/powerpoint/2010/main" val="985456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因此本课题对其进行了改进，在得到放电电压后不是立即输入卡尔曼滤波中，而是先计算其占开路电压的比例，根据该比例调节两个协方差系数，这里说一下，协方差系数是衡量信号的可信度，若过大则可信度较小。通过仿真发现，改进后的算法</a:t>
            </a:r>
            <a:endParaRPr lang="zh-CN" altLang="en-US" dirty="0"/>
          </a:p>
        </p:txBody>
      </p:sp>
      <p:sp>
        <p:nvSpPr>
          <p:cNvPr id="4" name="日期占位符 3"/>
          <p:cNvSpPr>
            <a:spLocks noGrp="1"/>
          </p:cNvSpPr>
          <p:nvPr>
            <p:ph type="dt" idx="10"/>
          </p:nvPr>
        </p:nvSpPr>
        <p:spPr/>
        <p:txBody>
          <a:bodyPr/>
          <a:lstStyle/>
          <a:p>
            <a:fld id="{B859D290-D985-411D-9682-F67D75E8F91D}" type="datetime1">
              <a:rPr lang="zh-CN" altLang="en-US" smtClean="0"/>
              <a:pPr/>
              <a:t>2017/11/28</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21</a:t>
            </a:fld>
            <a:endParaRPr lang="zh-CN" altLang="en-US" sz="1200"/>
          </a:p>
        </p:txBody>
      </p:sp>
    </p:spTree>
    <p:extLst>
      <p:ext uri="{BB962C8B-B14F-4D97-AF65-F5344CB8AC3E}">
        <p14:creationId xmlns:p14="http://schemas.microsoft.com/office/powerpoint/2010/main" val="1723962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在得到放电电压信号后便可以进行放电状态的判别，</a:t>
            </a:r>
            <a:endParaRPr lang="en-US" altLang="zh-CN" dirty="0" smtClean="0"/>
          </a:p>
          <a:p>
            <a:r>
              <a:rPr lang="zh-CN" altLang="en-US" dirty="0" smtClean="0"/>
              <a:t>放电状态主要有</a:t>
            </a:r>
            <a:r>
              <a:rPr lang="en-US" altLang="zh-CN" dirty="0" smtClean="0"/>
              <a:t>4</a:t>
            </a:r>
            <a:r>
              <a:rPr lang="zh-CN" altLang="en-US" dirty="0" smtClean="0"/>
              <a:t>种</a:t>
            </a:r>
            <a:endParaRPr lang="en-US" altLang="zh-CN" dirty="0" smtClean="0"/>
          </a:p>
          <a:p>
            <a:r>
              <a:rPr lang="zh-CN" altLang="en-US" dirty="0" smtClean="0"/>
              <a:t>最常用的算法为平均电压法，通过跟预设值比较，然后进行短路和开路的处理</a:t>
            </a:r>
            <a:endParaRPr lang="en-US" altLang="zh-CN" dirty="0" smtClean="0"/>
          </a:p>
          <a:p>
            <a:r>
              <a:rPr lang="zh-CN" altLang="en-US" dirty="0" smtClean="0"/>
              <a:t>而本课题采用的是液态金属电极，在正常放电的时候其间隙可能也会由于液态金属形态的改变而发生变化，因此需要实时微调，单单通过平均电压判断效果不是很好</a:t>
            </a:r>
            <a:endParaRPr lang="zh-CN" altLang="en-US" dirty="0"/>
          </a:p>
        </p:txBody>
      </p:sp>
      <p:sp>
        <p:nvSpPr>
          <p:cNvPr id="4" name="日期占位符 3"/>
          <p:cNvSpPr>
            <a:spLocks noGrp="1"/>
          </p:cNvSpPr>
          <p:nvPr>
            <p:ph type="dt" idx="10"/>
          </p:nvPr>
        </p:nvSpPr>
        <p:spPr/>
        <p:txBody>
          <a:bodyPr/>
          <a:lstStyle/>
          <a:p>
            <a:fld id="{B859D290-D985-411D-9682-F67D75E8F91D}" type="datetime1">
              <a:rPr lang="zh-CN" altLang="en-US" smtClean="0"/>
              <a:pPr/>
              <a:t>2017/11/28</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22</a:t>
            </a:fld>
            <a:endParaRPr lang="zh-CN" altLang="en-US" sz="1200"/>
          </a:p>
        </p:txBody>
      </p:sp>
    </p:spTree>
    <p:extLst>
      <p:ext uri="{BB962C8B-B14F-4D97-AF65-F5344CB8AC3E}">
        <p14:creationId xmlns:p14="http://schemas.microsoft.com/office/powerpoint/2010/main" val="1895668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因此本课题采用了一种新型的识别方案，即通过计算不同放电电压所占比例来分析放电状态</a:t>
            </a:r>
            <a:endParaRPr lang="en-US" altLang="zh-CN" dirty="0" smtClean="0"/>
          </a:p>
          <a:p>
            <a:r>
              <a:rPr lang="zh-CN" altLang="en-US" dirty="0" smtClean="0"/>
              <a:t>分别统计非正常放电与开路放电比例，并将该比例作为模糊控制器的输入</a:t>
            </a:r>
            <a:endParaRPr lang="zh-CN" altLang="en-US" dirty="0"/>
          </a:p>
        </p:txBody>
      </p:sp>
      <p:sp>
        <p:nvSpPr>
          <p:cNvPr id="4" name="日期占位符 3"/>
          <p:cNvSpPr>
            <a:spLocks noGrp="1"/>
          </p:cNvSpPr>
          <p:nvPr>
            <p:ph type="dt" idx="10"/>
          </p:nvPr>
        </p:nvSpPr>
        <p:spPr/>
        <p:txBody>
          <a:bodyPr/>
          <a:lstStyle/>
          <a:p>
            <a:fld id="{B859D290-D985-411D-9682-F67D75E8F91D}" type="datetime1">
              <a:rPr lang="zh-CN" altLang="en-US" smtClean="0"/>
              <a:pPr/>
              <a:t>2017/11/28</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23</a:t>
            </a:fld>
            <a:endParaRPr lang="zh-CN" altLang="en-US" sz="1200"/>
          </a:p>
        </p:txBody>
      </p:sp>
    </p:spTree>
    <p:extLst>
      <p:ext uri="{BB962C8B-B14F-4D97-AF65-F5344CB8AC3E}">
        <p14:creationId xmlns:p14="http://schemas.microsoft.com/office/powerpoint/2010/main" val="2218545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液态金属电极伺服控制除了完成开路、短路情况的处理外，还需要试试检测正常放电时电压变化来分析放电状态，进而完成抬刀与微动进给操作</a:t>
            </a:r>
            <a:endParaRPr lang="en-US" altLang="zh-CN" dirty="0" smtClean="0"/>
          </a:p>
          <a:p>
            <a:r>
              <a:rPr lang="zh-CN" altLang="en-US" dirty="0" smtClean="0"/>
              <a:t>由于放电过程中电压电流信号变化频繁，很难给出具体的数学模型，因此本课题采用模糊控制作为控制器</a:t>
            </a:r>
            <a:endParaRPr lang="en-US" altLang="zh-CN" dirty="0" smtClean="0"/>
          </a:p>
          <a:p>
            <a:r>
              <a:rPr lang="zh-CN" altLang="en-US" dirty="0" smtClean="0"/>
              <a:t>通过设定合适的模糊规则，完成抬刀高度的计算</a:t>
            </a:r>
            <a:endParaRPr lang="zh-CN" altLang="en-US" dirty="0"/>
          </a:p>
        </p:txBody>
      </p:sp>
      <p:sp>
        <p:nvSpPr>
          <p:cNvPr id="4" name="日期占位符 3"/>
          <p:cNvSpPr>
            <a:spLocks noGrp="1"/>
          </p:cNvSpPr>
          <p:nvPr>
            <p:ph type="dt" idx="10"/>
          </p:nvPr>
        </p:nvSpPr>
        <p:spPr/>
        <p:txBody>
          <a:bodyPr/>
          <a:lstStyle/>
          <a:p>
            <a:fld id="{B859D290-D985-411D-9682-F67D75E8F91D}" type="datetime1">
              <a:rPr lang="zh-CN" altLang="en-US" smtClean="0"/>
              <a:pPr/>
              <a:t>2017/11/28</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24</a:t>
            </a:fld>
            <a:endParaRPr lang="zh-CN" altLang="en-US" sz="1200"/>
          </a:p>
        </p:txBody>
      </p:sp>
    </p:spTree>
    <p:extLst>
      <p:ext uri="{BB962C8B-B14F-4D97-AF65-F5344CB8AC3E}">
        <p14:creationId xmlns:p14="http://schemas.microsoft.com/office/powerpoint/2010/main" val="2334163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设计模糊控制器的首要条件是输入输出隶属度函数的确定，</a:t>
            </a:r>
            <a:r>
              <a:rPr lang="en-US" altLang="zh-CN" dirty="0" smtClean="0"/>
              <a:t>S</a:t>
            </a:r>
            <a:r>
              <a:rPr lang="zh-CN" altLang="en-US" dirty="0" smtClean="0"/>
              <a:t>型</a:t>
            </a:r>
            <a:r>
              <a:rPr lang="en-US" altLang="zh-CN" dirty="0" smtClean="0"/>
              <a:t>Z</a:t>
            </a:r>
            <a:r>
              <a:rPr lang="zh-CN" altLang="en-US" dirty="0" smtClean="0"/>
              <a:t>型变化平缓，因此具有较稳定的控制性能，而三角型、梯形斜线变化率较大，因此有较高的灵敏度，对于输入函数而言，在误差、误差变化率较大时宜选用变化平缓的函数曲线，而变化较小时宜选灵敏的三角函数</a:t>
            </a:r>
            <a:endParaRPr lang="zh-CN" altLang="en-US" dirty="0"/>
          </a:p>
        </p:txBody>
      </p:sp>
      <p:sp>
        <p:nvSpPr>
          <p:cNvPr id="4" name="日期占位符 3"/>
          <p:cNvSpPr>
            <a:spLocks noGrp="1"/>
          </p:cNvSpPr>
          <p:nvPr>
            <p:ph type="dt" idx="10"/>
          </p:nvPr>
        </p:nvSpPr>
        <p:spPr/>
        <p:txBody>
          <a:bodyPr/>
          <a:lstStyle/>
          <a:p>
            <a:fld id="{B859D290-D985-411D-9682-F67D75E8F91D}" type="datetime1">
              <a:rPr lang="zh-CN" altLang="en-US" smtClean="0"/>
              <a:pPr/>
              <a:t>2017/11/28</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25</a:t>
            </a:fld>
            <a:endParaRPr lang="zh-CN" altLang="en-US" sz="1200"/>
          </a:p>
        </p:txBody>
      </p:sp>
    </p:spTree>
    <p:extLst>
      <p:ext uri="{BB962C8B-B14F-4D97-AF65-F5344CB8AC3E}">
        <p14:creationId xmlns:p14="http://schemas.microsoft.com/office/powerpoint/2010/main" val="12820006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上述所讲的模糊控制器均是在</a:t>
            </a:r>
            <a:r>
              <a:rPr lang="en-US" altLang="zh-CN" dirty="0" smtClean="0"/>
              <a:t>MATLAB</a:t>
            </a:r>
            <a:r>
              <a:rPr lang="zh-CN" altLang="en-US" dirty="0" smtClean="0"/>
              <a:t>中实现的，若想完成伺服控制，还需要将其移植到数控系统中，为此，设计了</a:t>
            </a:r>
            <a:endParaRPr lang="zh-CN" altLang="en-US" dirty="0"/>
          </a:p>
        </p:txBody>
      </p:sp>
      <p:sp>
        <p:nvSpPr>
          <p:cNvPr id="4" name="日期占位符 3"/>
          <p:cNvSpPr>
            <a:spLocks noGrp="1"/>
          </p:cNvSpPr>
          <p:nvPr>
            <p:ph type="dt" idx="10"/>
          </p:nvPr>
        </p:nvSpPr>
        <p:spPr/>
        <p:txBody>
          <a:bodyPr/>
          <a:lstStyle/>
          <a:p>
            <a:fld id="{B859D290-D985-411D-9682-F67D75E8F91D}" type="datetime1">
              <a:rPr lang="zh-CN" altLang="en-US" smtClean="0"/>
              <a:pPr/>
              <a:t>2017/11/28</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26</a:t>
            </a:fld>
            <a:endParaRPr lang="zh-CN" altLang="en-US" sz="1200"/>
          </a:p>
        </p:txBody>
      </p:sp>
    </p:spTree>
    <p:extLst>
      <p:ext uri="{BB962C8B-B14F-4D97-AF65-F5344CB8AC3E}">
        <p14:creationId xmlns:p14="http://schemas.microsoft.com/office/powerpoint/2010/main" val="3115922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27</a:t>
            </a:fld>
            <a:endParaRPr lang="zh-CN" altLang="en-US" dirty="0"/>
          </a:p>
        </p:txBody>
      </p:sp>
    </p:spTree>
    <p:extLst>
      <p:ext uri="{BB962C8B-B14F-4D97-AF65-F5344CB8AC3E}">
        <p14:creationId xmlns:p14="http://schemas.microsoft.com/office/powerpoint/2010/main" val="3562107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2017/11/28</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28</a:t>
            </a:fld>
            <a:endParaRPr lang="zh-CN" altLang="en-US" sz="1200"/>
          </a:p>
        </p:txBody>
      </p:sp>
    </p:spTree>
    <p:extLst>
      <p:ext uri="{BB962C8B-B14F-4D97-AF65-F5344CB8AC3E}">
        <p14:creationId xmlns:p14="http://schemas.microsoft.com/office/powerpoint/2010/main" val="2502206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2017/11/28</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29</a:t>
            </a:fld>
            <a:endParaRPr lang="zh-CN" altLang="en-US" sz="1200"/>
          </a:p>
        </p:txBody>
      </p:sp>
    </p:spTree>
    <p:extLst>
      <p:ext uri="{BB962C8B-B14F-4D97-AF65-F5344CB8AC3E}">
        <p14:creationId xmlns:p14="http://schemas.microsoft.com/office/powerpoint/2010/main" val="3818407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首先是研究背景，主要包括行业大背景，传统电火花加工缺陷以及研究现状</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a:t>
            </a:fld>
            <a:endParaRPr lang="zh-CN" altLang="en-US" dirty="0"/>
          </a:p>
        </p:txBody>
      </p:sp>
    </p:spTree>
    <p:extLst>
      <p:ext uri="{BB962C8B-B14F-4D97-AF65-F5344CB8AC3E}">
        <p14:creationId xmlns:p14="http://schemas.microsoft.com/office/powerpoint/2010/main" val="1009360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下面我们来着重看一下电极损耗</a:t>
            </a:r>
            <a:endParaRPr lang="zh-CN" altLang="en-US" dirty="0"/>
          </a:p>
        </p:txBody>
      </p:sp>
      <p:sp>
        <p:nvSpPr>
          <p:cNvPr id="4" name="日期占位符 3"/>
          <p:cNvSpPr>
            <a:spLocks noGrp="1"/>
          </p:cNvSpPr>
          <p:nvPr>
            <p:ph type="dt" idx="10"/>
          </p:nvPr>
        </p:nvSpPr>
        <p:spPr/>
        <p:txBody>
          <a:bodyPr/>
          <a:lstStyle/>
          <a:p>
            <a:fld id="{B859D290-D985-411D-9682-F67D75E8F91D}" type="datetime1">
              <a:rPr lang="zh-CN" altLang="en-US" smtClean="0"/>
              <a:pPr/>
              <a:t>2017/11/28</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30</a:t>
            </a:fld>
            <a:endParaRPr lang="zh-CN" altLang="en-US" sz="1200"/>
          </a:p>
        </p:txBody>
      </p:sp>
    </p:spTree>
    <p:extLst>
      <p:ext uri="{BB962C8B-B14F-4D97-AF65-F5344CB8AC3E}">
        <p14:creationId xmlns:p14="http://schemas.microsoft.com/office/powerpoint/2010/main" val="598483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zh-CN" sz="1200" kern="1200" dirty="0" smtClean="0">
                <a:solidFill>
                  <a:schemeClr val="tx1"/>
                </a:solidFill>
                <a:effectLst/>
                <a:latin typeface="+mn-lt"/>
                <a:ea typeface="+mn-ea"/>
                <a:cs typeface="+mn-cs"/>
              </a:rPr>
              <a:t>通过对比可以发现，加工前的针头较为平整，外壁光滑，加工后的针头表面出现放电痕迹，表明放电过程中，针头参与了放电</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而液态金属电极加工前后几乎没有变化</a:t>
            </a:r>
            <a:endParaRPr lang="zh-CN" altLang="en-US" dirty="0"/>
          </a:p>
        </p:txBody>
      </p:sp>
      <p:sp>
        <p:nvSpPr>
          <p:cNvPr id="4" name="日期占位符 3"/>
          <p:cNvSpPr>
            <a:spLocks noGrp="1"/>
          </p:cNvSpPr>
          <p:nvPr>
            <p:ph type="dt" idx="10"/>
          </p:nvPr>
        </p:nvSpPr>
        <p:spPr/>
        <p:txBody>
          <a:bodyPr/>
          <a:lstStyle/>
          <a:p>
            <a:fld id="{B859D290-D985-411D-9682-F67D75E8F91D}" type="datetime1">
              <a:rPr lang="zh-CN" altLang="en-US" smtClean="0"/>
              <a:pPr/>
              <a:t>2017/11/28</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31</a:t>
            </a:fld>
            <a:endParaRPr lang="zh-CN" altLang="en-US" sz="1200"/>
          </a:p>
        </p:txBody>
      </p:sp>
    </p:spTree>
    <p:extLst>
      <p:ext uri="{BB962C8B-B14F-4D97-AF65-F5344CB8AC3E}">
        <p14:creationId xmlns:p14="http://schemas.microsoft.com/office/powerpoint/2010/main" val="11354588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此外，本课题还对电极损耗程度进行了测量</a:t>
            </a:r>
            <a:endParaRPr lang="zh-CN" altLang="en-US" dirty="0"/>
          </a:p>
        </p:txBody>
      </p:sp>
      <p:sp>
        <p:nvSpPr>
          <p:cNvPr id="4" name="日期占位符 3"/>
          <p:cNvSpPr>
            <a:spLocks noGrp="1"/>
          </p:cNvSpPr>
          <p:nvPr>
            <p:ph type="dt" idx="10"/>
          </p:nvPr>
        </p:nvSpPr>
        <p:spPr/>
        <p:txBody>
          <a:bodyPr/>
          <a:lstStyle/>
          <a:p>
            <a:fld id="{B859D290-D985-411D-9682-F67D75E8F91D}" type="datetime1">
              <a:rPr lang="zh-CN" altLang="en-US" smtClean="0"/>
              <a:pPr/>
              <a:t>2017/11/28</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32</a:t>
            </a:fld>
            <a:endParaRPr lang="zh-CN" altLang="en-US" sz="1200"/>
          </a:p>
        </p:txBody>
      </p:sp>
    </p:spTree>
    <p:extLst>
      <p:ext uri="{BB962C8B-B14F-4D97-AF65-F5344CB8AC3E}">
        <p14:creationId xmlns:p14="http://schemas.microsoft.com/office/powerpoint/2010/main" val="38090307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B859D290-D985-411D-9682-F67D75E8F91D}" type="datetime1">
              <a:rPr lang="zh-CN" altLang="en-US" smtClean="0"/>
              <a:pPr/>
              <a:t>2017/11/28</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33</a:t>
            </a:fld>
            <a:endParaRPr lang="zh-CN" altLang="en-US" sz="1200"/>
          </a:p>
        </p:txBody>
      </p:sp>
    </p:spTree>
    <p:extLst>
      <p:ext uri="{BB962C8B-B14F-4D97-AF65-F5344CB8AC3E}">
        <p14:creationId xmlns:p14="http://schemas.microsoft.com/office/powerpoint/2010/main" val="21992223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2017/11/28</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34</a:t>
            </a:fld>
            <a:endParaRPr lang="zh-CN" altLang="en-US" sz="1200"/>
          </a:p>
        </p:txBody>
      </p:sp>
    </p:spTree>
    <p:extLst>
      <p:ext uri="{BB962C8B-B14F-4D97-AF65-F5344CB8AC3E}">
        <p14:creationId xmlns:p14="http://schemas.microsoft.com/office/powerpoint/2010/main" val="13603582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35</a:t>
            </a:fld>
            <a:endParaRPr lang="zh-CN" altLang="en-US" dirty="0"/>
          </a:p>
        </p:txBody>
      </p:sp>
    </p:spTree>
    <p:extLst>
      <p:ext uri="{BB962C8B-B14F-4D97-AF65-F5344CB8AC3E}">
        <p14:creationId xmlns:p14="http://schemas.microsoft.com/office/powerpoint/2010/main" val="41437851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36</a:t>
            </a:fld>
            <a:endParaRPr lang="zh-CN" altLang="en-US"/>
          </a:p>
        </p:txBody>
      </p:sp>
    </p:spTree>
    <p:extLst>
      <p:ext uri="{BB962C8B-B14F-4D97-AF65-F5344CB8AC3E}">
        <p14:creationId xmlns:p14="http://schemas.microsoft.com/office/powerpoint/2010/main" val="2318587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37</a:t>
            </a:fld>
            <a:endParaRPr lang="zh-CN" altLang="en-US"/>
          </a:p>
        </p:txBody>
      </p:sp>
    </p:spTree>
    <p:extLst>
      <p:ext uri="{BB962C8B-B14F-4D97-AF65-F5344CB8AC3E}">
        <p14:creationId xmlns:p14="http://schemas.microsoft.com/office/powerpoint/2010/main" val="3542829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随着科学技术的发展，产品的尺寸越来越小，对加工精度的要求越来越高，产品的微细化已经成为一种趋势，而传统的机械加工有一定的缺陷，例如不能加工硬度过大的材料，有加工刀痕和毛刺等，因此近年来电火花加工获得了广泛应用</a:t>
            </a:r>
            <a:endParaRPr lang="zh-CN" altLang="en-US" dirty="0"/>
          </a:p>
        </p:txBody>
      </p:sp>
      <p:sp>
        <p:nvSpPr>
          <p:cNvPr id="4" name="日期占位符 3"/>
          <p:cNvSpPr>
            <a:spLocks noGrp="1"/>
          </p:cNvSpPr>
          <p:nvPr>
            <p:ph type="dt" idx="10"/>
          </p:nvPr>
        </p:nvSpPr>
        <p:spPr/>
        <p:txBody>
          <a:bodyPr/>
          <a:lstStyle/>
          <a:p>
            <a:fld id="{B859D290-D985-411D-9682-F67D75E8F91D}" type="datetime1">
              <a:rPr lang="zh-CN" altLang="en-US" smtClean="0"/>
              <a:pPr/>
              <a:t>2017/11/28</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4</a:t>
            </a:fld>
            <a:endParaRPr lang="zh-CN" altLang="en-US" sz="1200"/>
          </a:p>
        </p:txBody>
      </p:sp>
    </p:spTree>
    <p:extLst>
      <p:ext uri="{BB962C8B-B14F-4D97-AF65-F5344CB8AC3E}">
        <p14:creationId xmlns:p14="http://schemas.microsoft.com/office/powerpoint/2010/main" val="2855384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传统的电火花加工多采用导电性较好的铜电极，这就带来了两方面的问题，首先是电极制备，工艺复杂，容易出现断裂，不方便夹持，其次是电极损耗，电极损耗会严重影响加工精度，并且随着加工的进行，损耗会更加严重，而为了提高加工精度所采用的直径过细的电极更加增大了电极损耗比，为了解决上述两方面的问题，国内外学者进行了大量的研究</a:t>
            </a:r>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t>5</a:t>
            </a:fld>
            <a:endParaRPr lang="zh-CN" altLang="en-US"/>
          </a:p>
        </p:txBody>
      </p:sp>
    </p:spTree>
    <p:extLst>
      <p:ext uri="{BB962C8B-B14F-4D97-AF65-F5344CB8AC3E}">
        <p14:creationId xmlns:p14="http://schemas.microsoft.com/office/powerpoint/2010/main" val="3406162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首先是电极制备方面，主要有电火花磨削法与电化学相结合、基于</a:t>
            </a:r>
            <a:r>
              <a:rPr lang="en-US" altLang="zh-CN" dirty="0" smtClean="0"/>
              <a:t>RP</a:t>
            </a:r>
            <a:r>
              <a:rPr lang="zh-CN" altLang="en-US" dirty="0" smtClean="0"/>
              <a:t>技术的快速模具制造等，通过这些方法可以制作出直径几微米甚至亚微米级的电极</a:t>
            </a:r>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t>6</a:t>
            </a:fld>
            <a:endParaRPr lang="zh-CN" altLang="en-US"/>
          </a:p>
        </p:txBody>
      </p:sp>
    </p:spTree>
    <p:extLst>
      <p:ext uri="{BB962C8B-B14F-4D97-AF65-F5344CB8AC3E}">
        <p14:creationId xmlns:p14="http://schemas.microsoft.com/office/powerpoint/2010/main" val="1075301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在电极损耗补偿方面主要有两大类，即离线补偿和在线补偿，离线补偿是在加工之前建立电极损耗的模型，根据模型来对进行损耗补偿；而在线补偿是通过采集放电过程中的电压电流放电脉冲等信号来计算电极损耗量，或利用图像处理直接观察电极损耗</a:t>
            </a:r>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t>7</a:t>
            </a:fld>
            <a:endParaRPr lang="zh-CN" altLang="en-US"/>
          </a:p>
        </p:txBody>
      </p:sp>
    </p:spTree>
    <p:extLst>
      <p:ext uri="{BB962C8B-B14F-4D97-AF65-F5344CB8AC3E}">
        <p14:creationId xmlns:p14="http://schemas.microsoft.com/office/powerpoint/2010/main" val="2826239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但是上述讲到的电极制备和损耗补偿方案有着一定的缺陷，例如制作工艺复杂，容易产生形变，电极损耗模型不具有普适性，受传感器精度影响等缺陷，因此本课题采用液态金属作为电极进行放电加工</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8</a:t>
            </a:fld>
            <a:endParaRPr lang="zh-CN" altLang="en-US" dirty="0"/>
          </a:p>
        </p:txBody>
      </p:sp>
    </p:spTree>
    <p:extLst>
      <p:ext uri="{BB962C8B-B14F-4D97-AF65-F5344CB8AC3E}">
        <p14:creationId xmlns:p14="http://schemas.microsoft.com/office/powerpoint/2010/main" val="3688013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目前，液态金属也已经获得了小范围的应用，例如，在冷却剂、电池、光刻技术、微电子开关等方面均有应用，但是还没有学者将其用于电火花电极，因此本课题具有一定的创新性</a:t>
            </a:r>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t>9</a:t>
            </a:fld>
            <a:endParaRPr lang="zh-CN" altLang="en-US"/>
          </a:p>
        </p:txBody>
      </p:sp>
    </p:spTree>
    <p:extLst>
      <p:ext uri="{BB962C8B-B14F-4D97-AF65-F5344CB8AC3E}">
        <p14:creationId xmlns:p14="http://schemas.microsoft.com/office/powerpoint/2010/main" val="2655166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514350" y="1597820"/>
            <a:ext cx="58293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028700" y="2914650"/>
            <a:ext cx="48006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t>2017/11/28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7"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1501127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t>2017/11/28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72050" y="154781"/>
            <a:ext cx="154305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42900" y="154781"/>
            <a:ext cx="451485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t>2017/11/28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386443" y="624115"/>
            <a:ext cx="2394485"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4077073" y="629351"/>
            <a:ext cx="244849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232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1"/>
            <a:ext cx="6858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4635" y="-20538"/>
            <a:ext cx="1278233" cy="720080"/>
          </a:xfrm>
          <a:prstGeom prst="rect">
            <a:avLst/>
          </a:prstGeom>
        </p:spPr>
      </p:pic>
      <p:sp>
        <p:nvSpPr>
          <p:cNvPr id="4"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402658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342900" y="205740"/>
            <a:ext cx="6172200" cy="85725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13001637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95739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841589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937429"/>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t>2017/11/28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7"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8067744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541735" y="3305176"/>
            <a:ext cx="58293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41735" y="2180035"/>
            <a:ext cx="58293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2017/11/28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7"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221816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42900" y="900113"/>
            <a:ext cx="302895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3486150" y="900113"/>
            <a:ext cx="302895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21E9E4D-0BE1-4AAA-A57B-DA425863F4AF}" type="datetimeFigureOut">
              <a:rPr lang="zh-CN" altLang="en-US" smtClean="0"/>
              <a:t>2017/11/28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42900" y="205978"/>
            <a:ext cx="61722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342900" y="1151335"/>
            <a:ext cx="3030141"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342900" y="1631156"/>
            <a:ext cx="3030141"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3483770" y="1151335"/>
            <a:ext cx="3031331"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3483770" y="1631156"/>
            <a:ext cx="3031331"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21E9E4D-0BE1-4AAA-A57B-DA425863F4AF}" type="datetimeFigureOut">
              <a:rPr lang="zh-CN" altLang="en-US" smtClean="0"/>
              <a:t>2017/11/28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10"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486126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21E9E4D-0BE1-4AAA-A57B-DA425863F4AF}" type="datetimeFigureOut">
              <a:rPr lang="zh-CN" altLang="en-US" smtClean="0"/>
              <a:t>2017/11/28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6"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134388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t>2017/11/28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5"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9371218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42901" y="204787"/>
            <a:ext cx="2256235"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2681287" y="204789"/>
            <a:ext cx="3833813"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342901" y="1076327"/>
            <a:ext cx="2256235"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2017/11/28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8"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1738283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344216" y="3600450"/>
            <a:ext cx="41148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344216" y="459581"/>
            <a:ext cx="41148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344216" y="4025504"/>
            <a:ext cx="41148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2017/11/28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42900" y="205978"/>
            <a:ext cx="61722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342900" y="1200151"/>
            <a:ext cx="61722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342900" y="4767263"/>
            <a:ext cx="16002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21E9E4D-0BE1-4AAA-A57B-DA425863F4AF}" type="datetimeFigureOut">
              <a:rPr lang="zh-CN" altLang="en-US" smtClean="0"/>
              <a:t>2017/11/28</a:t>
            </a:fld>
            <a:endParaRPr lang="zh-CN" altLang="en-US"/>
          </a:p>
        </p:txBody>
      </p:sp>
      <p:sp>
        <p:nvSpPr>
          <p:cNvPr id="5" name="页脚占位符 4"/>
          <p:cNvSpPr>
            <a:spLocks noGrp="1"/>
          </p:cNvSpPr>
          <p:nvPr>
            <p:ph type="ftr" sz="quarter" idx="3"/>
          </p:nvPr>
        </p:nvSpPr>
        <p:spPr>
          <a:xfrm>
            <a:off x="2343150" y="4767263"/>
            <a:ext cx="21717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4914900" y="4767263"/>
            <a:ext cx="16002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t>‹#›</a:t>
            </a:fld>
            <a:endParaRPr lang="zh-CN" altLang="en-US"/>
          </a:p>
        </p:txBody>
      </p:sp>
      <p:sp>
        <p:nvSpPr>
          <p:cNvPr id="7" name="Rectangle 4"/>
          <p:cNvSpPr txBox="1">
            <a:spLocks noChangeArrowheads="1"/>
          </p:cNvSpPr>
          <p:nvPr userDrawn="1"/>
        </p:nvSpPr>
        <p:spPr bwMode="auto">
          <a:xfrm>
            <a:off x="-4274" y="5326057"/>
            <a:ext cx="6862274"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8" r:id="rId16"/>
    <p:sldLayoutId id="2147483669" r:id="rId17"/>
  </p:sldLayoutIdLst>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8" Type="http://schemas.openxmlformats.org/officeDocument/2006/relationships/package" Target="../embeddings/Microsoft_Visio___2.vsdx"/><Relationship Id="rId3" Type="http://schemas.openxmlformats.org/officeDocument/2006/relationships/slideLayout" Target="../slideLayouts/slideLayout1.xml"/><Relationship Id="rId7" Type="http://schemas.openxmlformats.org/officeDocument/2006/relationships/image" Target="../media/image19.emf"/><Relationship Id="rId2" Type="http://schemas.openxmlformats.org/officeDocument/2006/relationships/tags" Target="../tags/tag7.xml"/><Relationship Id="rId1" Type="http://schemas.openxmlformats.org/officeDocument/2006/relationships/vmlDrawing" Target="../drawings/vmlDrawing1.vml"/><Relationship Id="rId6" Type="http://schemas.openxmlformats.org/officeDocument/2006/relationships/package" Target="../embeddings/Microsoft_Visio___1.vsdx"/><Relationship Id="rId5" Type="http://schemas.openxmlformats.org/officeDocument/2006/relationships/image" Target="../media/image21.png"/><Relationship Id="rId4" Type="http://schemas.openxmlformats.org/officeDocument/2006/relationships/notesSlide" Target="../notesSlides/notesSlide11.xml"/><Relationship Id="rId9" Type="http://schemas.openxmlformats.org/officeDocument/2006/relationships/image" Target="../media/image20.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image" Target="../media/image22.emf"/><Relationship Id="rId5" Type="http://schemas.openxmlformats.org/officeDocument/2006/relationships/package" Target="../embeddings/Microsoft_Visio___3.vsdx"/><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vmlDrawing" Target="../drawings/vmlDrawing3.vml"/><Relationship Id="rId6" Type="http://schemas.openxmlformats.org/officeDocument/2006/relationships/image" Target="../media/image23.emf"/><Relationship Id="rId5" Type="http://schemas.openxmlformats.org/officeDocument/2006/relationships/package" Target="../embeddings/Microsoft_Visio___4.vsdx"/><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5.xml"/><Relationship Id="rId7" Type="http://schemas.openxmlformats.org/officeDocument/2006/relationships/image" Target="../media/image28.png"/><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30.wmf"/><Relationship Id="rId13" Type="http://schemas.openxmlformats.org/officeDocument/2006/relationships/oleObject" Target="../embeddings/oleObject4.bin"/><Relationship Id="rId18" Type="http://schemas.openxmlformats.org/officeDocument/2006/relationships/image" Target="../media/image35.wmf"/><Relationship Id="rId3" Type="http://schemas.openxmlformats.org/officeDocument/2006/relationships/notesSlide" Target="../notesSlides/notesSlide17.xml"/><Relationship Id="rId7" Type="http://schemas.openxmlformats.org/officeDocument/2006/relationships/oleObject" Target="../embeddings/oleObject1.bin"/><Relationship Id="rId12" Type="http://schemas.openxmlformats.org/officeDocument/2006/relationships/image" Target="../media/image32.wmf"/><Relationship Id="rId17" Type="http://schemas.openxmlformats.org/officeDocument/2006/relationships/oleObject" Target="../embeddings/oleObject6.bin"/><Relationship Id="rId2" Type="http://schemas.openxmlformats.org/officeDocument/2006/relationships/slideLayout" Target="../slideLayouts/slideLayout7.xml"/><Relationship Id="rId16" Type="http://schemas.openxmlformats.org/officeDocument/2006/relationships/image" Target="../media/image34.wmf"/><Relationship Id="rId20" Type="http://schemas.openxmlformats.org/officeDocument/2006/relationships/image" Target="../media/image36.wmf"/><Relationship Id="rId1" Type="http://schemas.openxmlformats.org/officeDocument/2006/relationships/vmlDrawing" Target="../drawings/vmlDrawing4.vml"/><Relationship Id="rId6" Type="http://schemas.openxmlformats.org/officeDocument/2006/relationships/image" Target="../media/image39.png"/><Relationship Id="rId11" Type="http://schemas.openxmlformats.org/officeDocument/2006/relationships/oleObject" Target="../embeddings/oleObject3.bin"/><Relationship Id="rId5" Type="http://schemas.openxmlformats.org/officeDocument/2006/relationships/image" Target="../media/image38.png"/><Relationship Id="rId15" Type="http://schemas.openxmlformats.org/officeDocument/2006/relationships/oleObject" Target="../embeddings/oleObject5.bin"/><Relationship Id="rId10" Type="http://schemas.openxmlformats.org/officeDocument/2006/relationships/image" Target="../media/image31.wmf"/><Relationship Id="rId19" Type="http://schemas.openxmlformats.org/officeDocument/2006/relationships/oleObject" Target="../embeddings/oleObject7.bin"/><Relationship Id="rId4" Type="http://schemas.openxmlformats.org/officeDocument/2006/relationships/image" Target="../media/image37.png"/><Relationship Id="rId9" Type="http://schemas.openxmlformats.org/officeDocument/2006/relationships/oleObject" Target="../embeddings/oleObject2.bin"/><Relationship Id="rId14" Type="http://schemas.openxmlformats.org/officeDocument/2006/relationships/image" Target="../media/image33.wmf"/></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20.xml"/><Relationship Id="rId7" Type="http://schemas.openxmlformats.org/officeDocument/2006/relationships/image" Target="../media/image44.e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package" Target="../embeddings/Microsoft_Visio___5.vsdx"/><Relationship Id="rId5" Type="http://schemas.openxmlformats.org/officeDocument/2006/relationships/image" Target="../media/image43.wmf"/><Relationship Id="rId4" Type="http://schemas.openxmlformats.org/officeDocument/2006/relationships/oleObject" Target="../embeddings/oleObject8.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47.png"/><Relationship Id="rId5" Type="http://schemas.openxmlformats.org/officeDocument/2006/relationships/image" Target="../media/image46.emf"/><Relationship Id="rId4" Type="http://schemas.openxmlformats.org/officeDocument/2006/relationships/package" Target="../embeddings/Microsoft_Visio___6.vsdx"/></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49.e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package" Target="../embeddings/Microsoft_Visio___8.vsdx"/><Relationship Id="rId5" Type="http://schemas.openxmlformats.org/officeDocument/2006/relationships/image" Target="../media/image48.emf"/><Relationship Id="rId4" Type="http://schemas.openxmlformats.org/officeDocument/2006/relationships/package" Target="../embeddings/Microsoft_Visio___7.vsdx"/></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54.wmf"/><Relationship Id="rId18" Type="http://schemas.openxmlformats.org/officeDocument/2006/relationships/oleObject" Target="../embeddings/oleObject16.bin"/><Relationship Id="rId3" Type="http://schemas.openxmlformats.org/officeDocument/2006/relationships/notesSlide" Target="../notesSlides/notesSlide23.xml"/><Relationship Id="rId21" Type="http://schemas.openxmlformats.org/officeDocument/2006/relationships/oleObject" Target="../embeddings/oleObject18.bin"/><Relationship Id="rId7" Type="http://schemas.openxmlformats.org/officeDocument/2006/relationships/image" Target="../media/image51.wmf"/><Relationship Id="rId12" Type="http://schemas.openxmlformats.org/officeDocument/2006/relationships/oleObject" Target="../embeddings/oleObject13.bin"/><Relationship Id="rId17" Type="http://schemas.openxmlformats.org/officeDocument/2006/relationships/image" Target="../media/image56.wmf"/><Relationship Id="rId2" Type="http://schemas.openxmlformats.org/officeDocument/2006/relationships/slideLayout" Target="../slideLayouts/slideLayout7.xml"/><Relationship Id="rId16" Type="http://schemas.openxmlformats.org/officeDocument/2006/relationships/oleObject" Target="../embeddings/oleObject15.bin"/><Relationship Id="rId20" Type="http://schemas.openxmlformats.org/officeDocument/2006/relationships/oleObject" Target="../embeddings/oleObject17.bin"/><Relationship Id="rId1" Type="http://schemas.openxmlformats.org/officeDocument/2006/relationships/vmlDrawing" Target="../drawings/vmlDrawing8.vml"/><Relationship Id="rId6" Type="http://schemas.openxmlformats.org/officeDocument/2006/relationships/oleObject" Target="../embeddings/oleObject10.bin"/><Relationship Id="rId11" Type="http://schemas.openxmlformats.org/officeDocument/2006/relationships/image" Target="../media/image53.wmf"/><Relationship Id="rId5" Type="http://schemas.openxmlformats.org/officeDocument/2006/relationships/image" Target="../media/image50.wmf"/><Relationship Id="rId15" Type="http://schemas.openxmlformats.org/officeDocument/2006/relationships/image" Target="../media/image55.wmf"/><Relationship Id="rId10" Type="http://schemas.openxmlformats.org/officeDocument/2006/relationships/oleObject" Target="../embeddings/oleObject12.bin"/><Relationship Id="rId19" Type="http://schemas.openxmlformats.org/officeDocument/2006/relationships/image" Target="../media/image57.wmf"/><Relationship Id="rId4" Type="http://schemas.openxmlformats.org/officeDocument/2006/relationships/oleObject" Target="../embeddings/oleObject9.bin"/><Relationship Id="rId9" Type="http://schemas.openxmlformats.org/officeDocument/2006/relationships/image" Target="../media/image52.wmf"/><Relationship Id="rId14" Type="http://schemas.openxmlformats.org/officeDocument/2006/relationships/oleObject" Target="../embeddings/oleObject14.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notesSlide" Target="../notesSlides/notesSlide24.xml"/><Relationship Id="rId7" Type="http://schemas.openxmlformats.org/officeDocument/2006/relationships/image" Target="../media/image59.w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19.bin"/><Relationship Id="rId11" Type="http://schemas.openxmlformats.org/officeDocument/2006/relationships/image" Target="../media/image61.wmf"/><Relationship Id="rId5" Type="http://schemas.openxmlformats.org/officeDocument/2006/relationships/image" Target="../media/image58.emf"/><Relationship Id="rId10" Type="http://schemas.openxmlformats.org/officeDocument/2006/relationships/oleObject" Target="../embeddings/oleObject21.bin"/><Relationship Id="rId4" Type="http://schemas.openxmlformats.org/officeDocument/2006/relationships/package" Target="../embeddings/Microsoft_Visio___9.vsdx"/><Relationship Id="rId9" Type="http://schemas.openxmlformats.org/officeDocument/2006/relationships/image" Target="../media/image60.wmf"/></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64.emf"/><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67.png"/><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65.emf"/><Relationship Id="rId5" Type="http://schemas.openxmlformats.org/officeDocument/2006/relationships/package" Target="../embeddings/Microsoft_Visio___10.vsdx"/><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chart" Target="../charts/chart3.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jpeg"/></Relationships>
</file>

<file path=ppt/slides/_rels/slide34.xml.rels><?xml version="1.0" encoding="UTF-8" standalone="yes"?>
<Relationships xmlns="http://schemas.openxmlformats.org/package/2006/relationships"><Relationship Id="rId8" Type="http://schemas.openxmlformats.org/officeDocument/2006/relationships/package" Target="../embeddings/Microsoft_Visio___12.vsdx"/><Relationship Id="rId3" Type="http://schemas.openxmlformats.org/officeDocument/2006/relationships/notesSlide" Target="../notesSlides/notesSlide34.xml"/><Relationship Id="rId7" Type="http://schemas.openxmlformats.org/officeDocument/2006/relationships/image" Target="../media/image78.e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package" Target="../embeddings/Microsoft_Visio___11.vsdx"/><Relationship Id="rId5" Type="http://schemas.openxmlformats.org/officeDocument/2006/relationships/image" Target="../media/image81.jpg"/><Relationship Id="rId4" Type="http://schemas.openxmlformats.org/officeDocument/2006/relationships/image" Target="../media/image80.jpeg"/><Relationship Id="rId9" Type="http://schemas.openxmlformats.org/officeDocument/2006/relationships/image" Target="../media/image79.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647701"/>
            <a:ext cx="6872413" cy="3911599"/>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104"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2464" y="647476"/>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6872414" y="5314104"/>
            <a:ext cx="1128587" cy="380882"/>
          </a:xfrm>
          <a:prstGeom prst="rect">
            <a:avLst/>
          </a:prstGeom>
          <a:noFill/>
        </p:spPr>
        <p:txBody>
          <a:bodyPr wrap="square" lIns="91413" tIns="45706" rIns="91413" bIns="45706" rtlCol="0">
            <a:spAutoFit/>
          </a:bodyPr>
          <a:lstStyle/>
          <a:p>
            <a:r>
              <a:rPr lang="zh-CN" altLang="en-US" dirty="0"/>
              <a:t>延时文字</a:t>
            </a:r>
          </a:p>
        </p:txBody>
      </p:sp>
      <p:sp>
        <p:nvSpPr>
          <p:cNvPr id="23" name="圆角矩形 22"/>
          <p:cNvSpPr/>
          <p:nvPr/>
        </p:nvSpPr>
        <p:spPr>
          <a:xfrm>
            <a:off x="317502" y="2918240"/>
            <a:ext cx="6388099" cy="673740"/>
          </a:xfrm>
          <a:prstGeom prst="roundRect">
            <a:avLst/>
          </a:prstGeom>
          <a:solidFill>
            <a:schemeClr val="bg1"/>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24" name="TextBox 23"/>
          <p:cNvSpPr txBox="1"/>
          <p:nvPr/>
        </p:nvSpPr>
        <p:spPr>
          <a:xfrm>
            <a:off x="571500" y="2994213"/>
            <a:ext cx="6012180" cy="461637"/>
          </a:xfrm>
          <a:prstGeom prst="rect">
            <a:avLst/>
          </a:prstGeom>
          <a:noFill/>
          <a:effectLst/>
        </p:spPr>
        <p:txBody>
          <a:bodyPr wrap="square" lIns="91413" tIns="45706" rIns="91413" bIns="45706" rtlCol="0">
            <a:spAutoFit/>
          </a:bodyPr>
          <a:lstStyle/>
          <a:p>
            <a:r>
              <a:rPr lang="zh-CN" altLang="en-US" sz="2400" b="1" dirty="0">
                <a:solidFill>
                  <a:srgbClr val="1A3F6C"/>
                </a:solidFill>
                <a:latin typeface="微软雅黑" panose="020B0503020204020204" pitchFamily="34" charset="-122"/>
                <a:ea typeface="微软雅黑" panose="020B0503020204020204" pitchFamily="34" charset="-122"/>
              </a:rPr>
              <a:t>液体金属电极放电伺服控制及加工工艺研究</a:t>
            </a:r>
          </a:p>
        </p:txBody>
      </p:sp>
      <p:sp>
        <p:nvSpPr>
          <p:cNvPr id="6" name="TextBox 5"/>
          <p:cNvSpPr txBox="1"/>
          <p:nvPr/>
        </p:nvSpPr>
        <p:spPr>
          <a:xfrm>
            <a:off x="317501" y="3919400"/>
            <a:ext cx="6554912" cy="307777"/>
          </a:xfrm>
          <a:prstGeom prst="rect">
            <a:avLst/>
          </a:prstGeom>
          <a:noFill/>
        </p:spPr>
        <p:txBody>
          <a:bodyPr wrap="square" rtlCol="0">
            <a:spAutoFit/>
          </a:bodyPr>
          <a:lstStyle/>
          <a:p>
            <a:pPr algn="ctr"/>
            <a:r>
              <a:rPr lang="zh-CN" altLang="en-US" sz="1400" dirty="0">
                <a:solidFill>
                  <a:schemeClr val="bg1"/>
                </a:solidFill>
                <a:latin typeface="微软雅黑" pitchFamily="34" charset="-122"/>
                <a:ea typeface="微软雅黑" pitchFamily="34" charset="-122"/>
              </a:rPr>
              <a:t>专业：控制工程         答辩人：韩绍峰        导师：黄瑞宁</a:t>
            </a:r>
          </a:p>
        </p:txBody>
      </p:sp>
      <p:pic>
        <p:nvPicPr>
          <p:cNvPr id="5" name="图片 4"/>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65277" y="1005032"/>
            <a:ext cx="1583160" cy="1401829"/>
          </a:xfrm>
          <a:prstGeom prst="rect">
            <a:avLst/>
          </a:prstGeom>
        </p:spPr>
      </p:pic>
    </p:spTree>
    <p:extLst>
      <p:ext uri="{BB962C8B-B14F-4D97-AF65-F5344CB8AC3E}">
        <p14:creationId xmlns:p14="http://schemas.microsoft.com/office/powerpoint/2010/main" val="67734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2188029"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853267" y="1600175"/>
            <a:ext cx="2348720" cy="523220"/>
          </a:xfrm>
          <a:prstGeom prst="rect">
            <a:avLst/>
          </a:prstGeom>
          <a:noFill/>
        </p:spPr>
        <p:txBody>
          <a:bodyPr wrap="none" rtlCol="0">
            <a:spAutoFit/>
          </a:bodyPr>
          <a:lstStyle/>
          <a:p>
            <a:r>
              <a:rPr lang="zh-CN" altLang="en-US" sz="2800" b="1" dirty="0" smtClean="0">
                <a:latin typeface="方正兰亭细黑_GBK" pitchFamily="2" charset="-122"/>
                <a:ea typeface="方正兰亭细黑_GBK" pitchFamily="2" charset="-122"/>
              </a:rPr>
              <a:t>实验平台搭建</a:t>
            </a:r>
            <a:endParaRPr lang="zh-CN" altLang="en-US" sz="2800" b="1" dirty="0">
              <a:latin typeface="方正兰亭细黑_GBK" pitchFamily="2" charset="-122"/>
              <a:ea typeface="方正兰亭细黑_GBK" pitchFamily="2" charset="-122"/>
            </a:endParaRPr>
          </a:p>
        </p:txBody>
      </p:sp>
      <p:sp>
        <p:nvSpPr>
          <p:cNvPr id="15" name="TextBox 14"/>
          <p:cNvSpPr txBox="1"/>
          <p:nvPr/>
        </p:nvSpPr>
        <p:spPr>
          <a:xfrm>
            <a:off x="523798" y="3220958"/>
            <a:ext cx="1101976" cy="307777"/>
          </a:xfrm>
          <a:prstGeom prst="rect">
            <a:avLst/>
          </a:prstGeom>
          <a:noFill/>
        </p:spPr>
        <p:txBody>
          <a:bodyPr wrap="square" lIns="0" tIns="0" rIns="0" bIns="0" rtlCol="0">
            <a:spAutoFit/>
          </a:bodyPr>
          <a:lstStyle/>
          <a:p>
            <a:r>
              <a:rPr lang="zh-CN" altLang="en-US" sz="2000" dirty="0" smtClean="0">
                <a:solidFill>
                  <a:schemeClr val="bg1"/>
                </a:solidFill>
                <a:latin typeface="微软雅黑" pitchFamily="34" charset="-122"/>
                <a:ea typeface="微软雅黑" pitchFamily="34" charset="-122"/>
              </a:rPr>
              <a:t>第</a:t>
            </a:r>
            <a:r>
              <a:rPr lang="zh-CN" altLang="en-US" sz="2000" dirty="0">
                <a:solidFill>
                  <a:schemeClr val="bg1"/>
                </a:solidFill>
                <a:latin typeface="微软雅黑" pitchFamily="34" charset="-122"/>
                <a:ea typeface="微软雅黑" pitchFamily="34" charset="-122"/>
              </a:rPr>
              <a:t>二</a:t>
            </a:r>
            <a:r>
              <a:rPr lang="zh-CN" altLang="en-US" sz="2000" dirty="0" smtClean="0">
                <a:solidFill>
                  <a:schemeClr val="bg1"/>
                </a:solidFill>
                <a:latin typeface="微软雅黑" pitchFamily="34" charset="-122"/>
                <a:ea typeface="微软雅黑" pitchFamily="34" charset="-122"/>
              </a:rPr>
              <a:t>部分</a:t>
            </a:r>
            <a:endParaRPr lang="zh-CN" altLang="en-US" sz="2000" dirty="0">
              <a:solidFill>
                <a:schemeClr val="bg1"/>
              </a:solidFill>
              <a:latin typeface="微软雅黑" pitchFamily="34" charset="-122"/>
              <a:ea typeface="微软雅黑" pitchFamily="34" charset="-122"/>
            </a:endParaRPr>
          </a:p>
        </p:txBody>
      </p:sp>
      <p:grpSp>
        <p:nvGrpSpPr>
          <p:cNvPr id="3" name="组合 2"/>
          <p:cNvGrpSpPr/>
          <p:nvPr/>
        </p:nvGrpSpPr>
        <p:grpSpPr>
          <a:xfrm>
            <a:off x="404187" y="1648655"/>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8518" y="1757459"/>
              <a:ext cx="689633" cy="66204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3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17" name="TextBox 17"/>
          <p:cNvSpPr txBox="1"/>
          <p:nvPr/>
        </p:nvSpPr>
        <p:spPr>
          <a:xfrm>
            <a:off x="2790430" y="2534832"/>
            <a:ext cx="1338828"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软电极制备</a:t>
            </a:r>
            <a:endParaRPr lang="zh-CN" altLang="en-US" dirty="0">
              <a:latin typeface="方正兰亭细黑_GBK" pitchFamily="2" charset="-122"/>
              <a:ea typeface="方正兰亭细黑_GBK" pitchFamily="2" charset="-122"/>
            </a:endParaRPr>
          </a:p>
        </p:txBody>
      </p:sp>
      <p:sp>
        <p:nvSpPr>
          <p:cNvPr id="18" name="TextBox 18"/>
          <p:cNvSpPr txBox="1"/>
          <p:nvPr/>
        </p:nvSpPr>
        <p:spPr>
          <a:xfrm>
            <a:off x="2790430" y="2981425"/>
            <a:ext cx="1569660"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硬件平台搭建</a:t>
            </a:r>
            <a:endParaRPr lang="zh-CN" altLang="en-US" dirty="0">
              <a:latin typeface="方正兰亭细黑_GBK" pitchFamily="2" charset="-122"/>
              <a:ea typeface="方正兰亭细黑_GBK" pitchFamily="2" charset="-122"/>
            </a:endParaRPr>
          </a:p>
        </p:txBody>
      </p:sp>
      <p:sp>
        <p:nvSpPr>
          <p:cNvPr id="19" name="TextBox 19"/>
          <p:cNvSpPr txBox="1"/>
          <p:nvPr/>
        </p:nvSpPr>
        <p:spPr>
          <a:xfrm>
            <a:off x="4129258" y="2582077"/>
            <a:ext cx="2074607" cy="276999"/>
          </a:xfrm>
          <a:prstGeom prst="rect">
            <a:avLst/>
          </a:prstGeom>
          <a:noFill/>
        </p:spPr>
        <p:txBody>
          <a:bodyPr wrap="none" rtlCol="0">
            <a:spAutoFit/>
          </a:bodyPr>
          <a:lstStyle/>
          <a:p>
            <a:r>
              <a:rPr lang="en-US" altLang="zh-CN" sz="1200" dirty="0" smtClean="0">
                <a:solidFill>
                  <a:srgbClr val="1A3F6C"/>
                </a:solidFill>
                <a:latin typeface="Kozuka Gothic Pro R" pitchFamily="34" charset="-128"/>
                <a:ea typeface="Kozuka Gothic Pro R" pitchFamily="34" charset="-128"/>
              </a:rPr>
              <a:t>ELECTRODE PREPARATION</a:t>
            </a:r>
            <a:endParaRPr lang="zh-CN" altLang="en-US" sz="1200" dirty="0">
              <a:solidFill>
                <a:srgbClr val="1A3F6C"/>
              </a:solidFill>
              <a:latin typeface="Kozuka Gothic Pro R" pitchFamily="34" charset="-128"/>
              <a:ea typeface="Kozuka Gothic Pro R" pitchFamily="34" charset="-128"/>
            </a:endParaRPr>
          </a:p>
        </p:txBody>
      </p:sp>
      <p:sp>
        <p:nvSpPr>
          <p:cNvPr id="20" name="TextBox 20"/>
          <p:cNvSpPr txBox="1"/>
          <p:nvPr/>
        </p:nvSpPr>
        <p:spPr>
          <a:xfrm>
            <a:off x="4332839" y="3029845"/>
            <a:ext cx="1763624" cy="276999"/>
          </a:xfrm>
          <a:prstGeom prst="rect">
            <a:avLst/>
          </a:prstGeom>
          <a:noFill/>
        </p:spPr>
        <p:txBody>
          <a:bodyPr wrap="none" rtlCol="0">
            <a:spAutoFit/>
          </a:bodyPr>
          <a:lstStyle/>
          <a:p>
            <a:r>
              <a:rPr lang="en-US" altLang="zh-CN" sz="1200" dirty="0" smtClean="0">
                <a:solidFill>
                  <a:srgbClr val="1A3F6C"/>
                </a:solidFill>
                <a:latin typeface="Kozuka Gothic Pro R" pitchFamily="34" charset="-128"/>
                <a:ea typeface="Kozuka Gothic Pro R" pitchFamily="34" charset="-128"/>
              </a:rPr>
              <a:t>EXPERIMENTAL SETUP</a:t>
            </a:r>
            <a:endParaRPr lang="zh-CN" altLang="en-US" sz="1200" dirty="0">
              <a:solidFill>
                <a:srgbClr val="1A3F6C"/>
              </a:solidFill>
              <a:latin typeface="Kozuka Gothic Pro R" pitchFamily="34" charset="-128"/>
              <a:ea typeface="Kozuka Gothic Pro R" pitchFamily="34" charset="-128"/>
            </a:endParaRPr>
          </a:p>
        </p:txBody>
      </p:sp>
      <p:sp>
        <p:nvSpPr>
          <p:cNvPr id="21" name="椭圆 20"/>
          <p:cNvSpPr/>
          <p:nvPr/>
        </p:nvSpPr>
        <p:spPr>
          <a:xfrm>
            <a:off x="2496543" y="256233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2496543" y="2999694"/>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18"/>
          <p:cNvSpPr txBox="1"/>
          <p:nvPr/>
        </p:nvSpPr>
        <p:spPr>
          <a:xfrm>
            <a:off x="2790430" y="3483703"/>
            <a:ext cx="1569660"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软件平台设计</a:t>
            </a:r>
            <a:endParaRPr lang="zh-CN" altLang="en-US" dirty="0">
              <a:latin typeface="方正兰亭细黑_GBK" pitchFamily="2" charset="-122"/>
              <a:ea typeface="方正兰亭细黑_GBK" pitchFamily="2" charset="-122"/>
            </a:endParaRPr>
          </a:p>
        </p:txBody>
      </p:sp>
      <p:sp>
        <p:nvSpPr>
          <p:cNvPr id="24" name="TextBox 20"/>
          <p:cNvSpPr txBox="1"/>
          <p:nvPr/>
        </p:nvSpPr>
        <p:spPr>
          <a:xfrm>
            <a:off x="4332839" y="3532123"/>
            <a:ext cx="1463862" cy="276999"/>
          </a:xfrm>
          <a:prstGeom prst="rect">
            <a:avLst/>
          </a:prstGeom>
          <a:noFill/>
        </p:spPr>
        <p:txBody>
          <a:bodyPr wrap="none" rtlCol="0">
            <a:spAutoFit/>
          </a:bodyPr>
          <a:lstStyle/>
          <a:p>
            <a:r>
              <a:rPr lang="en-US" altLang="zh-CN" sz="1200" dirty="0" smtClean="0">
                <a:solidFill>
                  <a:srgbClr val="1A3F6C"/>
                </a:solidFill>
                <a:latin typeface="Kozuka Gothic Pro R" pitchFamily="34" charset="-128"/>
                <a:ea typeface="Kozuka Gothic Pro R" pitchFamily="34" charset="-128"/>
              </a:rPr>
              <a:t>PROGRAM DESIGN</a:t>
            </a:r>
            <a:endParaRPr lang="zh-CN" altLang="en-US" sz="1200" dirty="0">
              <a:solidFill>
                <a:srgbClr val="1A3F6C"/>
              </a:solidFill>
              <a:latin typeface="Kozuka Gothic Pro R" pitchFamily="34" charset="-128"/>
              <a:ea typeface="Kozuka Gothic Pro R" pitchFamily="34" charset="-128"/>
            </a:endParaRPr>
          </a:p>
        </p:txBody>
      </p:sp>
      <p:sp>
        <p:nvSpPr>
          <p:cNvPr id="25" name="椭圆 24"/>
          <p:cNvSpPr/>
          <p:nvPr/>
        </p:nvSpPr>
        <p:spPr>
          <a:xfrm>
            <a:off x="2496543" y="350197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911945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82960"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445037" y="206330"/>
            <a:ext cx="1659429"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软电极制备</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176152" y="267886"/>
            <a:ext cx="2710999"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ELECTRODE PREPARATION</a:t>
            </a:r>
            <a:endParaRPr lang="zh-CN" altLang="en-US" sz="1600" dirty="0">
              <a:solidFill>
                <a:srgbClr val="1A3F6C"/>
              </a:solidFill>
              <a:latin typeface="Kozuka Gothic Pro R" pitchFamily="34" charset="-128"/>
              <a:ea typeface="Kozuka Gothic Pro R" pitchFamily="34" charset="-128"/>
            </a:endParaRPr>
          </a:p>
        </p:txBody>
      </p:sp>
      <p:cxnSp>
        <p:nvCxnSpPr>
          <p:cNvPr id="28" name="直接连接符 27"/>
          <p:cNvCxnSpPr/>
          <p:nvPr/>
        </p:nvCxnSpPr>
        <p:spPr>
          <a:xfrm>
            <a:off x="2065199"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323990" y="6382589"/>
            <a:ext cx="877163" cy="369332"/>
          </a:xfrm>
          <a:prstGeom prst="rect">
            <a:avLst/>
          </a:prstGeom>
          <a:noFill/>
        </p:spPr>
        <p:txBody>
          <a:bodyPr wrap="none" rtlCol="0">
            <a:spAutoFit/>
          </a:bodyPr>
          <a:lstStyle/>
          <a:p>
            <a:r>
              <a:rPr lang="zh-CN" altLang="en-US" dirty="0"/>
              <a:t>延时符</a:t>
            </a:r>
          </a:p>
        </p:txBody>
      </p:sp>
      <p:sp>
        <p:nvSpPr>
          <p:cNvPr id="4" name="TextBox 3"/>
          <p:cNvSpPr txBox="1"/>
          <p:nvPr/>
        </p:nvSpPr>
        <p:spPr>
          <a:xfrm>
            <a:off x="1902785" y="1061693"/>
            <a:ext cx="1683202" cy="338554"/>
          </a:xfrm>
          <a:prstGeom prst="rect">
            <a:avLst/>
          </a:prstGeom>
          <a:noFill/>
        </p:spPr>
        <p:txBody>
          <a:bodyPr wrap="square" rtlCol="0">
            <a:spAutoFit/>
          </a:bodyPr>
          <a:lstStyle/>
          <a:p>
            <a:r>
              <a:rPr lang="zh-CN" altLang="en-US" sz="1600" b="1" dirty="0" smtClean="0">
                <a:solidFill>
                  <a:srgbClr val="1A3F6C"/>
                </a:solidFill>
              </a:rPr>
              <a:t>液态金属选取：</a:t>
            </a:r>
            <a:endParaRPr lang="zh-CN" altLang="en-US" sz="1600" b="1" dirty="0">
              <a:solidFill>
                <a:srgbClr val="1A3F6C"/>
              </a:solidFill>
            </a:endParaRPr>
          </a:p>
        </p:txBody>
      </p:sp>
      <p:sp>
        <p:nvSpPr>
          <p:cNvPr id="5" name="TextBox 4"/>
          <p:cNvSpPr txBox="1"/>
          <p:nvPr/>
        </p:nvSpPr>
        <p:spPr>
          <a:xfrm>
            <a:off x="1924637" y="1346024"/>
            <a:ext cx="2407319" cy="1292662"/>
          </a:xfrm>
          <a:prstGeom prst="rect">
            <a:avLst/>
          </a:prstGeom>
          <a:noFill/>
        </p:spPr>
        <p:txBody>
          <a:bodyPr wrap="square" rtlCol="0">
            <a:spAutoFit/>
          </a:bodyPr>
          <a:lstStyle/>
          <a:p>
            <a:pPr>
              <a:lnSpc>
                <a:spcPct val="130000"/>
              </a:lnSpc>
            </a:pPr>
            <a:r>
              <a:rPr lang="zh-CN" altLang="en-US" sz="1200" dirty="0">
                <a:latin typeface="Times New Roman" panose="02020603050405020304" pitchFamily="18" charset="0"/>
                <a:ea typeface="微软雅黑" panose="020B0503020204020204" pitchFamily="34" charset="-122"/>
              </a:rPr>
              <a:t>镓</a:t>
            </a:r>
            <a:r>
              <a:rPr lang="en-US" altLang="zh-CN" sz="1200" dirty="0">
                <a:latin typeface="Times New Roman" panose="02020603050405020304" pitchFamily="18" charset="0"/>
                <a:ea typeface="微软雅黑" panose="020B0503020204020204" pitchFamily="34" charset="-122"/>
              </a:rPr>
              <a:t>:</a:t>
            </a:r>
            <a:r>
              <a:rPr lang="zh-CN" altLang="en-US" sz="1200" dirty="0">
                <a:latin typeface="Times New Roman" panose="02020603050405020304" pitchFamily="18" charset="0"/>
                <a:ea typeface="微软雅黑" panose="020B0503020204020204" pitchFamily="34" charset="-122"/>
              </a:rPr>
              <a:t>铟</a:t>
            </a:r>
            <a:r>
              <a:rPr lang="en-US" altLang="zh-CN" sz="1200" dirty="0">
                <a:latin typeface="Times New Roman" panose="02020603050405020304" pitchFamily="18" charset="0"/>
                <a:ea typeface="微软雅黑" panose="020B0503020204020204" pitchFamily="34" charset="-122"/>
              </a:rPr>
              <a:t>:</a:t>
            </a:r>
            <a:r>
              <a:rPr lang="zh-CN" altLang="en-US" sz="1200" dirty="0" smtClean="0">
                <a:latin typeface="Times New Roman" panose="02020603050405020304" pitchFamily="18" charset="0"/>
                <a:ea typeface="微软雅黑" panose="020B0503020204020204" pitchFamily="34" charset="-122"/>
              </a:rPr>
              <a:t>锡</a:t>
            </a:r>
            <a:endParaRPr lang="en-US" altLang="zh-CN" sz="1200" dirty="0" smtClean="0">
              <a:latin typeface="Times New Roman" panose="02020603050405020304" pitchFamily="18" charset="0"/>
              <a:ea typeface="微软雅黑" panose="020B0503020204020204" pitchFamily="34" charset="-122"/>
            </a:endParaRPr>
          </a:p>
          <a:p>
            <a:pPr>
              <a:lnSpc>
                <a:spcPct val="130000"/>
              </a:lnSpc>
            </a:pPr>
            <a:r>
              <a:rPr lang="en-US" altLang="zh-CN" sz="1200" dirty="0" smtClean="0">
                <a:latin typeface="Times New Roman" panose="02020603050405020304" pitchFamily="18" charset="0"/>
                <a:ea typeface="微软雅黑" panose="020B0503020204020204" pitchFamily="34" charset="-122"/>
              </a:rPr>
              <a:t>=</a:t>
            </a:r>
            <a:r>
              <a:rPr lang="en-US" altLang="zh-CN" sz="1200" dirty="0">
                <a:latin typeface="Times New Roman" panose="02020603050405020304" pitchFamily="18" charset="0"/>
                <a:ea typeface="微软雅黑" panose="020B0503020204020204" pitchFamily="34" charset="-122"/>
              </a:rPr>
              <a:t>68.5% : 21.5% : 10</a:t>
            </a:r>
            <a:r>
              <a:rPr lang="en-US" altLang="zh-CN" sz="1200" dirty="0" smtClean="0">
                <a:latin typeface="Times New Roman" panose="02020603050405020304" pitchFamily="18" charset="0"/>
                <a:ea typeface="微软雅黑" panose="020B0503020204020204" pitchFamily="34" charset="-122"/>
              </a:rPr>
              <a:t>%</a:t>
            </a:r>
          </a:p>
          <a:p>
            <a:pPr>
              <a:lnSpc>
                <a:spcPct val="130000"/>
              </a:lnSpc>
            </a:pPr>
            <a:r>
              <a:rPr lang="zh-CN" altLang="zh-CN" sz="1200" dirty="0" smtClean="0">
                <a:latin typeface="Times New Roman" panose="02020603050405020304" pitchFamily="18" charset="0"/>
                <a:ea typeface="微软雅黑" panose="020B0503020204020204" pitchFamily="34" charset="-122"/>
              </a:rPr>
              <a:t>熔点</a:t>
            </a:r>
            <a:r>
              <a:rPr lang="zh-CN" altLang="en-US" sz="1200" dirty="0" smtClean="0">
                <a:latin typeface="Times New Roman" panose="02020603050405020304" pitchFamily="18" charset="0"/>
                <a:ea typeface="微软雅黑" panose="020B0503020204020204" pitchFamily="34" charset="-122"/>
              </a:rPr>
              <a:t>：</a:t>
            </a: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19 </a:t>
            </a: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30000"/>
              </a:lnSpc>
            </a:pPr>
            <a:r>
              <a:rPr lang="zh-CN" altLang="en-US" sz="1200" dirty="0" smtClean="0">
                <a:latin typeface="Times New Roman" panose="02020603050405020304" pitchFamily="18" charset="0"/>
                <a:ea typeface="微软雅黑" pitchFamily="34" charset="-122"/>
                <a:cs typeface="Times New Roman" panose="02020603050405020304" pitchFamily="18" charset="0"/>
              </a:rPr>
              <a:t>低电阻率：</a:t>
            </a:r>
            <a:r>
              <a:rPr lang="en-US" altLang="zh-CN" sz="1200" dirty="0" smtClean="0">
                <a:latin typeface="Times New Roman" panose="02020603050405020304" pitchFamily="18" charset="0"/>
                <a:ea typeface="微软雅黑" panose="020B0503020204020204" pitchFamily="34" charset="-122"/>
              </a:rPr>
              <a:t>0.435 </a:t>
            </a:r>
            <a:r>
              <a:rPr lang="el-GR" altLang="zh-CN" sz="1200" dirty="0" smtClean="0">
                <a:latin typeface="Times New Roman" panose="02020603050405020304" pitchFamily="18" charset="0"/>
                <a:ea typeface="微软雅黑" panose="020B0503020204020204" pitchFamily="34" charset="-122"/>
                <a:cs typeface="Adobe Devanagari" panose="02040503050201020203" pitchFamily="18" charset="0"/>
              </a:rPr>
              <a:t>Ω</a:t>
            </a:r>
            <a:r>
              <a:rPr lang="en-US" altLang="zh-CN" sz="1200" dirty="0" smtClean="0">
                <a:latin typeface="Times New Roman" panose="02020603050405020304" pitchFamily="18" charset="0"/>
                <a:ea typeface="微软雅黑" panose="020B0503020204020204" pitchFamily="34" charset="-122"/>
                <a:cs typeface="Adobe Devanagari" panose="02040503050201020203" pitchFamily="18" charset="0"/>
              </a:rPr>
              <a:t>·m</a:t>
            </a:r>
          </a:p>
          <a:p>
            <a:pPr>
              <a:lnSpc>
                <a:spcPct val="130000"/>
              </a:lnSpc>
            </a:pPr>
            <a:r>
              <a:rPr lang="zh-CN" altLang="zh-CN" sz="1200" dirty="0">
                <a:latin typeface="Times New Roman" panose="02020603050405020304" pitchFamily="18" charset="0"/>
                <a:ea typeface="微软雅黑" panose="020B0503020204020204" pitchFamily="34" charset="-122"/>
              </a:rPr>
              <a:t>超低蒸气压（在</a:t>
            </a:r>
            <a:r>
              <a:rPr lang="en-US" altLang="zh-CN" sz="1200" dirty="0">
                <a:latin typeface="Times New Roman" panose="02020603050405020304" pitchFamily="18" charset="0"/>
                <a:ea typeface="微软雅黑" panose="020B0503020204020204" pitchFamily="34" charset="-122"/>
              </a:rPr>
              <a:t>500 </a:t>
            </a:r>
            <a:r>
              <a:rPr lang="zh-CN" altLang="zh-CN" sz="1200" dirty="0">
                <a:latin typeface="Times New Roman" panose="02020603050405020304" pitchFamily="18" charset="0"/>
                <a:ea typeface="微软雅黑" panose="020B0503020204020204" pitchFamily="34" charset="-122"/>
              </a:rPr>
              <a:t>℃下</a:t>
            </a:r>
            <a:r>
              <a:rPr lang="en-US" altLang="zh-CN" sz="1200" dirty="0">
                <a:latin typeface="Times New Roman" panose="02020603050405020304" pitchFamily="18" charset="0"/>
                <a:ea typeface="微软雅黑" panose="020B0503020204020204" pitchFamily="34" charset="-122"/>
              </a:rPr>
              <a:t>&lt;10</a:t>
            </a:r>
            <a:r>
              <a:rPr lang="en-US" altLang="zh-CN" sz="1200" baseline="30000" dirty="0">
                <a:latin typeface="Times New Roman" panose="02020603050405020304" pitchFamily="18" charset="0"/>
                <a:ea typeface="微软雅黑" panose="020B0503020204020204" pitchFamily="34" charset="-122"/>
              </a:rPr>
              <a:t>-6</a:t>
            </a:r>
            <a:r>
              <a:rPr lang="en-US" altLang="zh-CN" sz="1200" dirty="0">
                <a:latin typeface="Times New Roman" panose="02020603050405020304" pitchFamily="18" charset="0"/>
                <a:ea typeface="微软雅黑" panose="020B0503020204020204" pitchFamily="34" charset="-122"/>
              </a:rPr>
              <a:t> </a:t>
            </a:r>
            <a:r>
              <a:rPr lang="en-US" altLang="zh-CN" sz="1200" dirty="0" smtClean="0">
                <a:latin typeface="Times New Roman" panose="02020603050405020304" pitchFamily="18" charset="0"/>
                <a:ea typeface="微软雅黑" panose="020B0503020204020204" pitchFamily="34" charset="-122"/>
              </a:rPr>
              <a:t>Pa</a:t>
            </a:r>
            <a:r>
              <a:rPr lang="zh-CN" altLang="en-US" sz="1200" dirty="0" smtClean="0">
                <a:latin typeface="Times New Roman" panose="02020603050405020304" pitchFamily="18" charset="0"/>
                <a:ea typeface="微软雅黑" panose="020B0503020204020204" pitchFamily="34" charset="-122"/>
              </a:rPr>
              <a:t>）</a:t>
            </a:r>
            <a:endParaRPr lang="en-US" altLang="zh-CN" sz="1200" dirty="0">
              <a:latin typeface="Times New Roman" panose="02020603050405020304" pitchFamily="18" charset="0"/>
              <a:ea typeface="微软雅黑" pitchFamily="34" charset="-122"/>
              <a:cs typeface="Times New Roman" panose="02020603050405020304" pitchFamily="18" charset="0"/>
            </a:endParaRPr>
          </a:p>
        </p:txBody>
      </p:sp>
      <p:sp>
        <p:nvSpPr>
          <p:cNvPr id="61" name="TextBox 60"/>
          <p:cNvSpPr txBox="1"/>
          <p:nvPr/>
        </p:nvSpPr>
        <p:spPr>
          <a:xfrm>
            <a:off x="1854182" y="3127799"/>
            <a:ext cx="1683202" cy="338554"/>
          </a:xfrm>
          <a:prstGeom prst="rect">
            <a:avLst/>
          </a:prstGeom>
          <a:noFill/>
        </p:spPr>
        <p:txBody>
          <a:bodyPr wrap="square" rtlCol="0">
            <a:spAutoFit/>
          </a:bodyPr>
          <a:lstStyle/>
          <a:p>
            <a:r>
              <a:rPr lang="zh-CN" altLang="en-US" sz="1600" b="1" dirty="0" smtClean="0">
                <a:solidFill>
                  <a:srgbClr val="1A3F6C"/>
                </a:solidFill>
              </a:rPr>
              <a:t>软电极设计模型：</a:t>
            </a:r>
            <a:endParaRPr lang="zh-CN" altLang="en-US" sz="1600" b="1" dirty="0">
              <a:solidFill>
                <a:srgbClr val="1A3F6C"/>
              </a:solidFill>
            </a:endParaRPr>
          </a:p>
        </p:txBody>
      </p:sp>
      <p:sp>
        <p:nvSpPr>
          <p:cNvPr id="63" name="TextBox 62"/>
          <p:cNvSpPr txBox="1"/>
          <p:nvPr/>
        </p:nvSpPr>
        <p:spPr>
          <a:xfrm>
            <a:off x="4599706" y="2868273"/>
            <a:ext cx="1683202" cy="338554"/>
          </a:xfrm>
          <a:prstGeom prst="rect">
            <a:avLst/>
          </a:prstGeom>
          <a:noFill/>
        </p:spPr>
        <p:txBody>
          <a:bodyPr wrap="square" rtlCol="0">
            <a:spAutoFit/>
          </a:bodyPr>
          <a:lstStyle/>
          <a:p>
            <a:r>
              <a:rPr lang="zh-CN" altLang="en-US" sz="1600" b="1" dirty="0" smtClean="0">
                <a:solidFill>
                  <a:srgbClr val="1A3F6C"/>
                </a:solidFill>
              </a:rPr>
              <a:t>供液系统设计：</a:t>
            </a:r>
            <a:endParaRPr lang="zh-CN" altLang="en-US" sz="1600" b="1" dirty="0">
              <a:solidFill>
                <a:srgbClr val="1A3F6C"/>
              </a:solidFill>
            </a:endParaRPr>
          </a:p>
        </p:txBody>
      </p:sp>
      <p:sp>
        <p:nvSpPr>
          <p:cNvPr id="2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pic>
        <p:nvPicPr>
          <p:cNvPr id="21" name="图片 20"/>
          <p:cNvPicPr/>
          <p:nvPr/>
        </p:nvPicPr>
        <p:blipFill>
          <a:blip r:embed="rId5">
            <a:extLst>
              <a:ext uri="{28A0092B-C50C-407E-A947-70E740481C1C}">
                <a14:useLocalDpi xmlns:a14="http://schemas.microsoft.com/office/drawing/2010/main" val="0"/>
              </a:ext>
            </a:extLst>
          </a:blip>
          <a:srcRect/>
          <a:stretch>
            <a:fillRect/>
          </a:stretch>
        </p:blipFill>
        <p:spPr bwMode="auto">
          <a:xfrm>
            <a:off x="267206" y="1101867"/>
            <a:ext cx="1340614" cy="1049144"/>
          </a:xfrm>
          <a:prstGeom prst="rect">
            <a:avLst/>
          </a:prstGeom>
          <a:noFill/>
          <a:ln>
            <a:noFill/>
          </a:ln>
        </p:spPr>
      </p:pic>
      <p:graphicFrame>
        <p:nvGraphicFramePr>
          <p:cNvPr id="3" name="对象 2"/>
          <p:cNvGraphicFramePr>
            <a:graphicFrameLocks noChangeAspect="1"/>
          </p:cNvGraphicFramePr>
          <p:nvPr>
            <p:extLst>
              <p:ext uri="{D42A27DB-BD31-4B8C-83A1-F6EECF244321}">
                <p14:modId xmlns:p14="http://schemas.microsoft.com/office/powerpoint/2010/main" val="1414839061"/>
              </p:ext>
            </p:extLst>
          </p:nvPr>
        </p:nvGraphicFramePr>
        <p:xfrm>
          <a:off x="182960" y="3144362"/>
          <a:ext cx="1528147" cy="1528147"/>
        </p:xfrm>
        <a:graphic>
          <a:graphicData uri="http://schemas.openxmlformats.org/presentationml/2006/ole">
            <mc:AlternateContent xmlns:mc="http://schemas.openxmlformats.org/markup-compatibility/2006">
              <mc:Choice xmlns:v="urn:schemas-microsoft-com:vml" Requires="v">
                <p:oleObj spid="_x0000_s1128" name="Visio" r:id="rId6" imgW="1667007" imgH="1667031" progId="Visio.Drawing.15">
                  <p:embed/>
                </p:oleObj>
              </mc:Choice>
              <mc:Fallback>
                <p:oleObj name="Visio" r:id="rId6" imgW="1667007" imgH="1667031" progId="Visio.Drawing.15">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960" y="3144362"/>
                        <a:ext cx="1528147" cy="1528147"/>
                      </a:xfrm>
                      <a:prstGeom prst="rect">
                        <a:avLst/>
                      </a:prstGeom>
                      <a:solidFill>
                        <a:schemeClr val="bg1">
                          <a:lumMod val="85000"/>
                        </a:schemeClr>
                      </a:solidFill>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789373154"/>
              </p:ext>
            </p:extLst>
          </p:nvPr>
        </p:nvGraphicFramePr>
        <p:xfrm>
          <a:off x="3704110" y="903817"/>
          <a:ext cx="3070070" cy="1924050"/>
        </p:xfrm>
        <a:graphic>
          <a:graphicData uri="http://schemas.openxmlformats.org/presentationml/2006/ole">
            <mc:AlternateContent xmlns:mc="http://schemas.openxmlformats.org/markup-compatibility/2006">
              <mc:Choice xmlns:v="urn:schemas-microsoft-com:vml" Requires="v">
                <p:oleObj spid="_x0000_s1129" name="Visio" r:id="rId8" imgW="3581304" imgH="1933419" progId="Visio.Drawing.15">
                  <p:embed/>
                </p:oleObj>
              </mc:Choice>
              <mc:Fallback>
                <p:oleObj name="Visio" r:id="rId8" imgW="3581304" imgH="1933419" progId="Visio.Drawing.15">
                  <p:embed/>
                  <p:pic>
                    <p:nvPicPr>
                      <p:cNvPr id="0" name="Object 3"/>
                      <p:cNvPicPr>
                        <a:picLocks noChangeAspect="1" noChangeArrowheads="1"/>
                      </p:cNvPicPr>
                      <p:nvPr/>
                    </p:nvPicPr>
                    <p:blipFill>
                      <a:blip r:embed="rId9"/>
                      <a:srcRect/>
                      <a:stretch>
                        <a:fillRect/>
                      </a:stretch>
                    </p:blipFill>
                    <p:spPr bwMode="auto">
                      <a:xfrm>
                        <a:off x="3704110" y="903817"/>
                        <a:ext cx="3070070" cy="1924050"/>
                      </a:xfrm>
                      <a:prstGeom prst="rect">
                        <a:avLst/>
                      </a:prstGeom>
                      <a:noFill/>
                    </p:spPr>
                  </p:pic>
                </p:oleObj>
              </mc:Fallback>
            </mc:AlternateContent>
          </a:graphicData>
        </a:graphic>
      </p:graphicFrame>
      <p:sp>
        <p:nvSpPr>
          <p:cNvPr id="30" name="TextBox 4"/>
          <p:cNvSpPr txBox="1"/>
          <p:nvPr/>
        </p:nvSpPr>
        <p:spPr>
          <a:xfrm>
            <a:off x="1902785" y="3604452"/>
            <a:ext cx="2407319" cy="1052596"/>
          </a:xfrm>
          <a:prstGeom prst="rect">
            <a:avLst/>
          </a:prstGeom>
          <a:noFill/>
        </p:spPr>
        <p:txBody>
          <a:bodyPr wrap="square" rtlCol="0">
            <a:spAutoFit/>
          </a:bodyPr>
          <a:lstStyle/>
          <a:p>
            <a:pPr>
              <a:lnSpc>
                <a:spcPct val="130000"/>
              </a:lnSpc>
            </a:pPr>
            <a:r>
              <a:rPr lang="zh-CN" altLang="en-US" sz="1200" dirty="0" smtClean="0">
                <a:latin typeface="Times New Roman" panose="02020603050405020304" pitchFamily="18" charset="0"/>
                <a:ea typeface="微软雅黑" panose="020B0503020204020204" pitchFamily="34" charset="-122"/>
              </a:rPr>
              <a:t>不锈钢点胶针头：内径：</a:t>
            </a:r>
            <a:r>
              <a:rPr lang="en-US" altLang="zh-CN" sz="1200" dirty="0" smtClean="0">
                <a:latin typeface="Times New Roman" panose="02020603050405020304" pitchFamily="18" charset="0"/>
                <a:ea typeface="微软雅黑" panose="020B0503020204020204" pitchFamily="34" charset="-122"/>
              </a:rPr>
              <a:t>0.06 mm</a:t>
            </a:r>
          </a:p>
          <a:p>
            <a:pPr>
              <a:lnSpc>
                <a:spcPct val="130000"/>
              </a:lnSpc>
            </a:pPr>
            <a:r>
              <a:rPr lang="zh-CN" altLang="en-US" sz="1200" dirty="0" smtClean="0">
                <a:latin typeface="Times New Roman" panose="02020603050405020304" pitchFamily="18" charset="0"/>
                <a:ea typeface="微软雅黑" panose="020B0503020204020204" pitchFamily="34" charset="-122"/>
              </a:rPr>
              <a:t>非金属镀层：</a:t>
            </a:r>
            <a:r>
              <a:rPr lang="en-US" altLang="zh-CN" sz="1200" dirty="0" smtClean="0">
                <a:latin typeface="Times New Roman" panose="02020603050405020304" pitchFamily="18" charset="0"/>
                <a:ea typeface="微软雅黑" panose="020B0503020204020204" pitchFamily="34" charset="-122"/>
              </a:rPr>
              <a:t>20 </a:t>
            </a:r>
            <a:r>
              <a:rPr lang="en-US" altLang="zh-CN" sz="1200" dirty="0" err="1" smtClean="0">
                <a:latin typeface="Times New Roman" panose="02020603050405020304" pitchFamily="18" charset="0"/>
                <a:ea typeface="微软雅黑" panose="020B0503020204020204" pitchFamily="34" charset="-122"/>
              </a:rPr>
              <a:t>μm</a:t>
            </a:r>
            <a:endParaRPr lang="en-US" altLang="zh-CN" sz="1200" dirty="0" smtClean="0">
              <a:latin typeface="Times New Roman" panose="02020603050405020304" pitchFamily="18" charset="0"/>
              <a:ea typeface="微软雅黑" panose="020B0503020204020204" pitchFamily="34" charset="-122"/>
            </a:endParaRPr>
          </a:p>
          <a:p>
            <a:pPr>
              <a:lnSpc>
                <a:spcPct val="130000"/>
              </a:lnSpc>
            </a:pPr>
            <a:r>
              <a:rPr lang="zh-CN" altLang="en-US" sz="1200" dirty="0" smtClean="0">
                <a:latin typeface="Times New Roman" panose="02020603050405020304" pitchFamily="18" charset="0"/>
                <a:ea typeface="微软雅黑" panose="020B0503020204020204" pitchFamily="34" charset="-122"/>
              </a:rPr>
              <a:t>液态金属存储：注射器针筒</a:t>
            </a:r>
            <a:endParaRPr lang="en-US" altLang="zh-CN" sz="1200" dirty="0" smtClean="0">
              <a:latin typeface="Times New Roman" panose="02020603050405020304" pitchFamily="18" charset="0"/>
              <a:ea typeface="微软雅黑" panose="020B0503020204020204" pitchFamily="34" charset="-122"/>
            </a:endParaRPr>
          </a:p>
          <a:p>
            <a:pPr>
              <a:lnSpc>
                <a:spcPct val="130000"/>
              </a:lnSpc>
            </a:pPr>
            <a:r>
              <a:rPr lang="zh-CN" altLang="en-US" sz="1200" dirty="0" smtClean="0">
                <a:latin typeface="Times New Roman" panose="02020603050405020304" pitchFamily="18" charset="0"/>
                <a:ea typeface="微软雅黑" panose="020B0503020204020204" pitchFamily="34" charset="-122"/>
              </a:rPr>
              <a:t>过滤、防氧化处理</a:t>
            </a:r>
            <a:endParaRPr lang="en-US" altLang="zh-CN" sz="1200" dirty="0">
              <a:latin typeface="Times New Roman" panose="02020603050405020304" pitchFamily="18" charset="0"/>
              <a:ea typeface="微软雅黑" pitchFamily="34" charset="-122"/>
              <a:cs typeface="Times New Roman" panose="02020603050405020304" pitchFamily="18" charset="0"/>
            </a:endParaRPr>
          </a:p>
        </p:txBody>
      </p:sp>
      <p:sp>
        <p:nvSpPr>
          <p:cNvPr id="31" name="TextBox 4"/>
          <p:cNvSpPr txBox="1"/>
          <p:nvPr/>
        </p:nvSpPr>
        <p:spPr>
          <a:xfrm>
            <a:off x="4743385" y="3259882"/>
            <a:ext cx="2030796" cy="1052596"/>
          </a:xfrm>
          <a:prstGeom prst="rect">
            <a:avLst/>
          </a:prstGeom>
          <a:noFill/>
        </p:spPr>
        <p:txBody>
          <a:bodyPr wrap="square" rtlCol="0">
            <a:spAutoFit/>
          </a:bodyPr>
          <a:lstStyle/>
          <a:p>
            <a:pPr>
              <a:lnSpc>
                <a:spcPct val="130000"/>
              </a:lnSpc>
            </a:pPr>
            <a:r>
              <a:rPr lang="zh-CN" altLang="en-US" sz="1200" dirty="0" smtClean="0">
                <a:latin typeface="Times New Roman" panose="02020603050405020304" pitchFamily="18" charset="0"/>
                <a:ea typeface="微软雅黑" panose="020B0503020204020204" pitchFamily="34" charset="-122"/>
              </a:rPr>
              <a:t>动力：旋转式压力计</a:t>
            </a:r>
            <a:endParaRPr lang="en-US" altLang="zh-CN" sz="1200" dirty="0" smtClean="0">
              <a:latin typeface="Times New Roman" panose="02020603050405020304" pitchFamily="18" charset="0"/>
              <a:ea typeface="微软雅黑" panose="020B0503020204020204" pitchFamily="34" charset="-122"/>
            </a:endParaRPr>
          </a:p>
          <a:p>
            <a:pPr>
              <a:lnSpc>
                <a:spcPct val="130000"/>
              </a:lnSpc>
            </a:pPr>
            <a:endParaRPr lang="en-US" altLang="zh-CN" sz="1200" dirty="0" smtClean="0">
              <a:latin typeface="Times New Roman" panose="02020603050405020304" pitchFamily="18" charset="0"/>
              <a:ea typeface="微软雅黑" panose="020B0503020204020204" pitchFamily="34" charset="-122"/>
            </a:endParaRPr>
          </a:p>
          <a:p>
            <a:pPr>
              <a:lnSpc>
                <a:spcPct val="130000"/>
              </a:lnSpc>
            </a:pPr>
            <a:r>
              <a:rPr lang="zh-CN" altLang="en-US" sz="1200" dirty="0" smtClean="0">
                <a:latin typeface="Times New Roman" panose="02020603050405020304" pitchFamily="18" charset="0"/>
                <a:ea typeface="微软雅黑" panose="020B0503020204020204" pitchFamily="34" charset="-122"/>
              </a:rPr>
              <a:t>减小压力变化影响：</a:t>
            </a:r>
            <a:endParaRPr lang="en-US" altLang="zh-CN" sz="1200" dirty="0" smtClean="0">
              <a:latin typeface="Times New Roman" panose="02020603050405020304" pitchFamily="18" charset="0"/>
              <a:ea typeface="微软雅黑" panose="020B0503020204020204" pitchFamily="34" charset="-122"/>
            </a:endParaRPr>
          </a:p>
          <a:p>
            <a:pPr>
              <a:lnSpc>
                <a:spcPct val="130000"/>
              </a:lnSpc>
            </a:pPr>
            <a:r>
              <a:rPr lang="en-US" altLang="zh-CN" sz="1200" dirty="0">
                <a:latin typeface="Times New Roman" panose="02020603050405020304" pitchFamily="18" charset="0"/>
                <a:ea typeface="微软雅黑" pitchFamily="34" charset="-122"/>
                <a:cs typeface="Times New Roman" panose="02020603050405020304" pitchFamily="18" charset="0"/>
              </a:rPr>
              <a:t> </a:t>
            </a:r>
            <a:r>
              <a:rPr lang="en-US" altLang="zh-CN" sz="1200" dirty="0" smtClean="0">
                <a:latin typeface="Times New Roman" panose="02020603050405020304" pitchFamily="18" charset="0"/>
                <a:ea typeface="微软雅黑" pitchFamily="34" charset="-122"/>
                <a:cs typeface="Times New Roman" panose="02020603050405020304" pitchFamily="18" charset="0"/>
              </a:rPr>
              <a:t>       </a:t>
            </a:r>
            <a:r>
              <a:rPr lang="zh-CN" altLang="en-US" sz="1200" dirty="0" smtClean="0">
                <a:latin typeface="Times New Roman" panose="02020603050405020304" pitchFamily="18" charset="0"/>
                <a:ea typeface="微软雅黑" pitchFamily="34" charset="-122"/>
                <a:cs typeface="Times New Roman" panose="02020603050405020304" pitchFamily="18" charset="0"/>
              </a:rPr>
              <a:t>硬塑料管、水替换空气</a:t>
            </a:r>
            <a:endParaRPr lang="en-US" altLang="zh-CN" sz="1200" dirty="0">
              <a:latin typeface="Times New Roman" panose="02020603050405020304" pitchFamily="18" charset="0"/>
              <a:ea typeface="微软雅黑" pitchFamily="34" charset="-122"/>
              <a:cs typeface="Times New Roman" panose="02020603050405020304" pitchFamily="18" charset="0"/>
            </a:endParaRPr>
          </a:p>
        </p:txBody>
      </p:sp>
    </p:spTree>
    <p:custDataLst>
      <p:tags r:id="rId2"/>
    </p:custDataLst>
    <p:extLst>
      <p:ext uri="{BB962C8B-B14F-4D97-AF65-F5344CB8AC3E}">
        <p14:creationId xmlns:p14="http://schemas.microsoft.com/office/powerpoint/2010/main" val="1438424116"/>
      </p:ext>
    </p:extLst>
  </p:cSld>
  <p:clrMapOvr>
    <a:masterClrMapping/>
  </p:clrMapOvr>
  <p:transition spd="slow" advTm="0">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82960"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445037" y="206330"/>
            <a:ext cx="1954381"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硬件平台搭建</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497427" y="267886"/>
            <a:ext cx="2294218"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EXPERIMENTAL SETUP</a:t>
            </a:r>
            <a:endParaRPr lang="zh-CN" altLang="en-US" sz="1600" dirty="0">
              <a:solidFill>
                <a:srgbClr val="1A3F6C"/>
              </a:solidFill>
              <a:latin typeface="Kozuka Gothic Pro R" pitchFamily="34" charset="-128"/>
              <a:ea typeface="Kozuka Gothic Pro R" pitchFamily="34" charset="-128"/>
            </a:endParaRPr>
          </a:p>
        </p:txBody>
      </p:sp>
      <p:cxnSp>
        <p:nvCxnSpPr>
          <p:cNvPr id="28" name="直接连接符 27"/>
          <p:cNvCxnSpPr/>
          <p:nvPr/>
        </p:nvCxnSpPr>
        <p:spPr>
          <a:xfrm>
            <a:off x="2386474"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323990" y="6382589"/>
            <a:ext cx="877163" cy="369332"/>
          </a:xfrm>
          <a:prstGeom prst="rect">
            <a:avLst/>
          </a:prstGeom>
          <a:noFill/>
        </p:spPr>
        <p:txBody>
          <a:bodyPr wrap="none" rtlCol="0">
            <a:spAutoFit/>
          </a:bodyPr>
          <a:lstStyle/>
          <a:p>
            <a:r>
              <a:rPr lang="zh-CN" altLang="en-US" dirty="0"/>
              <a:t>延时符</a:t>
            </a:r>
          </a:p>
        </p:txBody>
      </p:sp>
      <p:sp>
        <p:nvSpPr>
          <p:cNvPr id="63" name="TextBox 62"/>
          <p:cNvSpPr txBox="1"/>
          <p:nvPr/>
        </p:nvSpPr>
        <p:spPr>
          <a:xfrm>
            <a:off x="649403" y="4156863"/>
            <a:ext cx="1683202" cy="338554"/>
          </a:xfrm>
          <a:prstGeom prst="rect">
            <a:avLst/>
          </a:prstGeom>
          <a:noFill/>
        </p:spPr>
        <p:txBody>
          <a:bodyPr wrap="square" rtlCol="0">
            <a:spAutoFit/>
          </a:bodyPr>
          <a:lstStyle/>
          <a:p>
            <a:r>
              <a:rPr lang="zh-CN" altLang="en-US" sz="1600" b="1" dirty="0" smtClean="0">
                <a:solidFill>
                  <a:srgbClr val="1A3F6C"/>
                </a:solidFill>
              </a:rPr>
              <a:t>系统组成：</a:t>
            </a:r>
            <a:endParaRPr lang="zh-CN" altLang="en-US" sz="1600" b="1" dirty="0">
              <a:solidFill>
                <a:srgbClr val="1A3F6C"/>
              </a:solidFill>
            </a:endParaRPr>
          </a:p>
        </p:txBody>
      </p:sp>
      <p:sp>
        <p:nvSpPr>
          <p:cNvPr id="2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31" name="TextBox 4"/>
          <p:cNvSpPr txBox="1"/>
          <p:nvPr/>
        </p:nvSpPr>
        <p:spPr>
          <a:xfrm>
            <a:off x="1755086" y="4114436"/>
            <a:ext cx="4607614" cy="1052596"/>
          </a:xfrm>
          <a:prstGeom prst="rect">
            <a:avLst/>
          </a:prstGeom>
          <a:noFill/>
        </p:spPr>
        <p:txBody>
          <a:bodyPr wrap="square" rtlCol="0">
            <a:spAutoFit/>
          </a:bodyPr>
          <a:lstStyle/>
          <a:p>
            <a:pPr>
              <a:lnSpc>
                <a:spcPct val="130000"/>
              </a:lnSpc>
            </a:pPr>
            <a:r>
              <a:rPr lang="zh-CN" altLang="en-US" sz="1200" dirty="0" smtClean="0">
                <a:latin typeface="Times New Roman" panose="02020603050405020304" pitchFamily="18" charset="0"/>
                <a:ea typeface="微软雅黑" panose="020B0503020204020204" pitchFamily="34" charset="-122"/>
              </a:rPr>
              <a:t>三轴运动平台：安川电机</a:t>
            </a:r>
            <a:r>
              <a:rPr lang="en-US" altLang="zh-CN" sz="1200" dirty="0" smtClean="0">
                <a:latin typeface="Times New Roman" panose="02020603050405020304" pitchFamily="18" charset="0"/>
                <a:ea typeface="微软雅黑" panose="020B0503020204020204" pitchFamily="34" charset="-122"/>
              </a:rPr>
              <a:t>+</a:t>
            </a:r>
            <a:r>
              <a:rPr lang="zh-CN" altLang="en-US" sz="1200" dirty="0" smtClean="0">
                <a:latin typeface="Times New Roman" panose="02020603050405020304" pitchFamily="18" charset="0"/>
                <a:ea typeface="微软雅黑" panose="020B0503020204020204" pitchFamily="34" charset="-122"/>
              </a:rPr>
              <a:t>松下伺服控制器</a:t>
            </a:r>
            <a:r>
              <a:rPr lang="en-US" altLang="zh-CN" sz="1200" dirty="0" smtClean="0">
                <a:latin typeface="Times New Roman" panose="02020603050405020304" pitchFamily="18" charset="0"/>
                <a:ea typeface="微软雅黑" panose="020B0503020204020204" pitchFamily="34" charset="-122"/>
              </a:rPr>
              <a:t>+</a:t>
            </a:r>
            <a:r>
              <a:rPr lang="zh-CN" altLang="en-US" sz="1200" dirty="0" smtClean="0">
                <a:latin typeface="Times New Roman" panose="02020603050405020304" pitchFamily="18" charset="0"/>
                <a:ea typeface="微软雅黑" panose="020B0503020204020204" pitchFamily="34" charset="-122"/>
              </a:rPr>
              <a:t>固高运动控制卡</a:t>
            </a:r>
            <a:endParaRPr lang="en-US" altLang="zh-CN" sz="1200" dirty="0" smtClean="0">
              <a:latin typeface="Times New Roman" panose="02020603050405020304" pitchFamily="18" charset="0"/>
              <a:ea typeface="微软雅黑" panose="020B0503020204020204" pitchFamily="34" charset="-122"/>
            </a:endParaRPr>
          </a:p>
          <a:p>
            <a:pPr>
              <a:lnSpc>
                <a:spcPct val="130000"/>
              </a:lnSpc>
            </a:pPr>
            <a:r>
              <a:rPr lang="en-US" altLang="zh-CN" sz="1200" dirty="0">
                <a:latin typeface="Times New Roman" panose="02020603050405020304" pitchFamily="18" charset="0"/>
                <a:ea typeface="微软雅黑" panose="020B0503020204020204" pitchFamily="34" charset="-122"/>
              </a:rPr>
              <a:t> </a:t>
            </a:r>
            <a:r>
              <a:rPr lang="en-US" altLang="zh-CN" sz="1200" dirty="0" smtClean="0">
                <a:latin typeface="Times New Roman" panose="02020603050405020304" pitchFamily="18" charset="0"/>
                <a:ea typeface="微软雅黑" panose="020B0503020204020204" pitchFamily="34" charset="-122"/>
              </a:rPr>
              <a:t>                          </a:t>
            </a:r>
            <a:r>
              <a:rPr lang="zh-CN" altLang="en-US" sz="1200" dirty="0" smtClean="0">
                <a:latin typeface="Times New Roman" panose="02020603050405020304" pitchFamily="18" charset="0"/>
                <a:ea typeface="微软雅黑" panose="020B0503020204020204" pitchFamily="34" charset="-122"/>
              </a:rPr>
              <a:t>精度：</a:t>
            </a:r>
            <a:r>
              <a:rPr lang="en-US" altLang="zh-CN" sz="1200" dirty="0" smtClean="0">
                <a:latin typeface="Times New Roman" panose="02020603050405020304" pitchFamily="18" charset="0"/>
                <a:ea typeface="微软雅黑" panose="020B0503020204020204" pitchFamily="34" charset="-122"/>
              </a:rPr>
              <a:t>5 </a:t>
            </a:r>
            <a:r>
              <a:rPr lang="en-US" altLang="zh-CN" sz="1200" dirty="0" err="1" smtClean="0">
                <a:latin typeface="Times New Roman" panose="02020603050405020304" pitchFamily="18" charset="0"/>
                <a:ea typeface="微软雅黑" panose="020B0503020204020204" pitchFamily="34" charset="-122"/>
              </a:rPr>
              <a:t>μm</a:t>
            </a:r>
            <a:endParaRPr lang="en-US" altLang="zh-CN" sz="1200" dirty="0" smtClean="0">
              <a:latin typeface="Times New Roman" panose="02020603050405020304" pitchFamily="18" charset="0"/>
              <a:ea typeface="微软雅黑" panose="020B0503020204020204" pitchFamily="34" charset="-122"/>
            </a:endParaRPr>
          </a:p>
          <a:p>
            <a:pPr>
              <a:lnSpc>
                <a:spcPct val="130000"/>
              </a:lnSpc>
            </a:pPr>
            <a:r>
              <a:rPr lang="zh-CN" altLang="en-US" sz="1200" dirty="0" smtClean="0">
                <a:latin typeface="Times New Roman" panose="02020603050405020304" pitchFamily="18" charset="0"/>
                <a:ea typeface="微软雅黑" panose="020B0503020204020204" pitchFamily="34" charset="-122"/>
              </a:rPr>
              <a:t>电源：</a:t>
            </a:r>
            <a:r>
              <a:rPr lang="en-US" altLang="zh-CN" sz="1200" dirty="0" smtClean="0">
                <a:latin typeface="Times New Roman" panose="02020603050405020304" pitchFamily="18" charset="0"/>
                <a:ea typeface="微软雅黑" panose="020B0503020204020204" pitchFamily="34" charset="-122"/>
              </a:rPr>
              <a:t>RC+</a:t>
            </a:r>
            <a:r>
              <a:rPr lang="zh-CN" altLang="en-US" sz="1200" dirty="0" smtClean="0">
                <a:latin typeface="Times New Roman" panose="02020603050405020304" pitchFamily="18" charset="0"/>
                <a:ea typeface="微软雅黑" panose="020B0503020204020204" pitchFamily="34" charset="-122"/>
              </a:rPr>
              <a:t>脉冲电源，电压</a:t>
            </a:r>
            <a:r>
              <a:rPr lang="en-US" altLang="zh-CN" sz="1200" dirty="0" smtClean="0">
                <a:latin typeface="Times New Roman" panose="02020603050405020304" pitchFamily="18" charset="0"/>
                <a:ea typeface="微软雅黑" panose="020B0503020204020204" pitchFamily="34" charset="-122"/>
              </a:rPr>
              <a:t>110 V</a:t>
            </a:r>
            <a:r>
              <a:rPr lang="zh-CN" altLang="en-US" sz="1200" dirty="0" smtClean="0">
                <a:latin typeface="Times New Roman" panose="02020603050405020304" pitchFamily="18" charset="0"/>
                <a:ea typeface="微软雅黑" panose="020B0503020204020204" pitchFamily="34" charset="-122"/>
              </a:rPr>
              <a:t>，占空比</a:t>
            </a:r>
            <a:r>
              <a:rPr lang="en-US" altLang="zh-CN" sz="1200" dirty="0" smtClean="0">
                <a:latin typeface="Times New Roman" panose="02020603050405020304" pitchFamily="18" charset="0"/>
                <a:ea typeface="微软雅黑" panose="020B0503020204020204" pitchFamily="34" charset="-122"/>
              </a:rPr>
              <a:t>40%</a:t>
            </a:r>
            <a:r>
              <a:rPr lang="zh-CN" altLang="en-US" sz="1200" dirty="0" smtClean="0">
                <a:latin typeface="Times New Roman" panose="02020603050405020304" pitchFamily="18" charset="0"/>
                <a:ea typeface="微软雅黑" panose="020B0503020204020204" pitchFamily="34" charset="-122"/>
              </a:rPr>
              <a:t>，频率</a:t>
            </a:r>
            <a:r>
              <a:rPr lang="en-US" altLang="zh-CN" sz="1200" dirty="0" smtClean="0">
                <a:latin typeface="Times New Roman" panose="02020603050405020304" pitchFamily="18" charset="0"/>
                <a:ea typeface="微软雅黑" panose="020B0503020204020204" pitchFamily="34" charset="-122"/>
              </a:rPr>
              <a:t>100 KHz</a:t>
            </a:r>
          </a:p>
          <a:p>
            <a:pPr>
              <a:lnSpc>
                <a:spcPct val="130000"/>
              </a:lnSpc>
            </a:pPr>
            <a:r>
              <a:rPr lang="zh-CN" altLang="en-US" sz="1200" dirty="0" smtClean="0">
                <a:latin typeface="Times New Roman" panose="02020603050405020304" pitchFamily="18" charset="0"/>
                <a:ea typeface="微软雅黑" pitchFamily="34" charset="-122"/>
                <a:cs typeface="Times New Roman" panose="02020603050405020304" pitchFamily="18" charset="0"/>
              </a:rPr>
              <a:t>放电检测装置、冲液装置等</a:t>
            </a:r>
            <a:endParaRPr lang="en-US" altLang="zh-CN" sz="1200" dirty="0">
              <a:latin typeface="Times New Roman" panose="02020603050405020304" pitchFamily="18" charset="0"/>
              <a:ea typeface="微软雅黑" pitchFamily="34" charset="-122"/>
              <a:cs typeface="Times New Roman" panose="02020603050405020304" pitchFamily="18"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155168333"/>
              </p:ext>
            </p:extLst>
          </p:nvPr>
        </p:nvGraphicFramePr>
        <p:xfrm>
          <a:off x="1127878" y="788996"/>
          <a:ext cx="4990982" cy="3172660"/>
        </p:xfrm>
        <a:graphic>
          <a:graphicData uri="http://schemas.openxmlformats.org/presentationml/2006/ole">
            <mc:AlternateContent xmlns:mc="http://schemas.openxmlformats.org/markup-compatibility/2006">
              <mc:Choice xmlns:v="urn:schemas-microsoft-com:vml" Requires="v">
                <p:oleObj spid="_x0000_s2095" name="Visio" r:id="rId5" imgW="12544341" imgH="7915232" progId="Visio.Drawing.15">
                  <p:embed/>
                </p:oleObj>
              </mc:Choice>
              <mc:Fallback>
                <p:oleObj name="Visio" r:id="rId5" imgW="12544341" imgH="7915232" progId="Visio.Drawing.15">
                  <p:embed/>
                  <p:pic>
                    <p:nvPicPr>
                      <p:cNvPr id="0" name="Object 1"/>
                      <p:cNvPicPr>
                        <a:picLocks noChangeAspect="1" noChangeArrowheads="1"/>
                      </p:cNvPicPr>
                      <p:nvPr/>
                    </p:nvPicPr>
                    <p:blipFill>
                      <a:blip r:embed="rId6"/>
                      <a:srcRect/>
                      <a:stretch>
                        <a:fillRect/>
                      </a:stretch>
                    </p:blipFill>
                    <p:spPr bwMode="auto">
                      <a:xfrm>
                        <a:off x="1127878" y="788996"/>
                        <a:ext cx="4990982" cy="3172660"/>
                      </a:xfrm>
                      <a:prstGeom prst="rect">
                        <a:avLst/>
                      </a:prstGeom>
                      <a:noFill/>
                    </p:spPr>
                  </p:pic>
                </p:oleObj>
              </mc:Fallback>
            </mc:AlternateContent>
          </a:graphicData>
        </a:graphic>
      </p:graphicFrame>
    </p:spTree>
    <p:custDataLst>
      <p:tags r:id="rId2"/>
    </p:custDataLst>
    <p:extLst>
      <p:ext uri="{BB962C8B-B14F-4D97-AF65-F5344CB8AC3E}">
        <p14:creationId xmlns:p14="http://schemas.microsoft.com/office/powerpoint/2010/main" val="2766353060"/>
      </p:ext>
    </p:extLst>
  </p:cSld>
  <p:clrMapOvr>
    <a:masterClrMapping/>
  </p:clrMapOvr>
  <p:transition spd="slow" advTm="0">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82960"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445037" y="206330"/>
            <a:ext cx="1954381"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软件平台设计</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2464476" y="267886"/>
            <a:ext cx="189346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PROGRAM DESIGN</a:t>
            </a:r>
            <a:endParaRPr lang="zh-CN" altLang="en-US" sz="1600" dirty="0">
              <a:solidFill>
                <a:srgbClr val="1A3F6C"/>
              </a:solidFill>
              <a:latin typeface="Kozuka Gothic Pro R" pitchFamily="34" charset="-128"/>
              <a:ea typeface="Kozuka Gothic Pro R" pitchFamily="34" charset="-128"/>
            </a:endParaRPr>
          </a:p>
        </p:txBody>
      </p:sp>
      <p:cxnSp>
        <p:nvCxnSpPr>
          <p:cNvPr id="28" name="直接连接符 27"/>
          <p:cNvCxnSpPr/>
          <p:nvPr/>
        </p:nvCxnSpPr>
        <p:spPr>
          <a:xfrm>
            <a:off x="2353523"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323990" y="6382589"/>
            <a:ext cx="877163" cy="369332"/>
          </a:xfrm>
          <a:prstGeom prst="rect">
            <a:avLst/>
          </a:prstGeom>
          <a:noFill/>
        </p:spPr>
        <p:txBody>
          <a:bodyPr wrap="none" rtlCol="0">
            <a:spAutoFit/>
          </a:bodyPr>
          <a:lstStyle/>
          <a:p>
            <a:r>
              <a:rPr lang="zh-CN" altLang="en-US" dirty="0"/>
              <a:t>延时符</a:t>
            </a:r>
          </a:p>
        </p:txBody>
      </p:sp>
      <p:sp>
        <p:nvSpPr>
          <p:cNvPr id="2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731520" y="666542"/>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744831716"/>
              </p:ext>
            </p:extLst>
          </p:nvPr>
        </p:nvGraphicFramePr>
        <p:xfrm>
          <a:off x="792487" y="759706"/>
          <a:ext cx="5267325" cy="3676650"/>
        </p:xfrm>
        <a:graphic>
          <a:graphicData uri="http://schemas.openxmlformats.org/presentationml/2006/ole">
            <mc:AlternateContent xmlns:mc="http://schemas.openxmlformats.org/markup-compatibility/2006">
              <mc:Choice xmlns:v="urn:schemas-microsoft-com:vml" Requires="v">
                <p:oleObj spid="_x0000_s3119" name="Visio" r:id="rId5" imgW="5867496" imgH="4076800" progId="Visio.Drawing.15">
                  <p:embed/>
                </p:oleObj>
              </mc:Choice>
              <mc:Fallback>
                <p:oleObj name="Visio" r:id="rId5" imgW="5867496" imgH="4076800"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87" y="759706"/>
                        <a:ext cx="5267325" cy="3676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椭圆 3"/>
          <p:cNvSpPr/>
          <p:nvPr/>
        </p:nvSpPr>
        <p:spPr>
          <a:xfrm>
            <a:off x="1485900" y="1173464"/>
            <a:ext cx="1135380" cy="571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5" name="椭圆 14"/>
          <p:cNvSpPr/>
          <p:nvPr/>
        </p:nvSpPr>
        <p:spPr>
          <a:xfrm>
            <a:off x="1485900" y="2066743"/>
            <a:ext cx="1135380" cy="571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6" name="椭圆 15"/>
          <p:cNvSpPr/>
          <p:nvPr/>
        </p:nvSpPr>
        <p:spPr>
          <a:xfrm>
            <a:off x="3680460" y="3375644"/>
            <a:ext cx="1135380" cy="571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7" name="椭圆 16"/>
          <p:cNvSpPr/>
          <p:nvPr/>
        </p:nvSpPr>
        <p:spPr>
          <a:xfrm>
            <a:off x="1584960" y="3864856"/>
            <a:ext cx="1135380" cy="571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5" name="文本框 4"/>
          <p:cNvSpPr txBox="1"/>
          <p:nvPr/>
        </p:nvSpPr>
        <p:spPr>
          <a:xfrm>
            <a:off x="1077423" y="4588504"/>
            <a:ext cx="5206073" cy="523220"/>
          </a:xfrm>
          <a:prstGeom prst="rect">
            <a:avLst/>
          </a:prstGeom>
          <a:noFill/>
        </p:spPr>
        <p:txBody>
          <a:bodyPr wrap="square" rtlCol="0">
            <a:spAutoFit/>
          </a:bodyPr>
          <a:lstStyle/>
          <a:p>
            <a:r>
              <a:rPr lang="zh-CN" altLang="en-US" sz="1400" dirty="0" smtClean="0"/>
              <a:t>主要工作：接收操作指令、刷新界面、分析放电状态、计算目标</a:t>
            </a:r>
            <a:r>
              <a:rPr lang="en-US" altLang="zh-CN" sz="1400" dirty="0" smtClean="0"/>
              <a:t>	</a:t>
            </a:r>
            <a:r>
              <a:rPr lang="zh-CN" altLang="en-US" sz="1400" dirty="0" smtClean="0"/>
              <a:t>位置、串口通信等</a:t>
            </a:r>
            <a:endParaRPr lang="zh-CN" altLang="en-US" sz="1400" dirty="0"/>
          </a:p>
        </p:txBody>
      </p:sp>
    </p:spTree>
    <p:custDataLst>
      <p:tags r:id="rId2"/>
    </p:custDataLst>
    <p:extLst>
      <p:ext uri="{BB962C8B-B14F-4D97-AF65-F5344CB8AC3E}">
        <p14:creationId xmlns:p14="http://schemas.microsoft.com/office/powerpoint/2010/main" val="1706919048"/>
      </p:ext>
    </p:extLst>
  </p:cSld>
  <p:clrMapOvr>
    <a:masterClrMapping/>
  </p:clrMapOvr>
  <p:transition spd="slow" advTm="0">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82960"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445037" y="206330"/>
            <a:ext cx="254428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人机交互界面设计</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3057600" y="267886"/>
            <a:ext cx="189346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PROGRAM DESIGN</a:t>
            </a:r>
            <a:endParaRPr lang="zh-CN" altLang="en-US" sz="1600" dirty="0">
              <a:solidFill>
                <a:srgbClr val="1A3F6C"/>
              </a:solidFill>
              <a:latin typeface="Kozuka Gothic Pro R" pitchFamily="34" charset="-128"/>
              <a:ea typeface="Kozuka Gothic Pro R" pitchFamily="34" charset="-128"/>
            </a:endParaRPr>
          </a:p>
        </p:txBody>
      </p:sp>
      <p:cxnSp>
        <p:nvCxnSpPr>
          <p:cNvPr id="28" name="直接连接符 27"/>
          <p:cNvCxnSpPr/>
          <p:nvPr/>
        </p:nvCxnSpPr>
        <p:spPr>
          <a:xfrm>
            <a:off x="2946647"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323990" y="6382589"/>
            <a:ext cx="877163" cy="369332"/>
          </a:xfrm>
          <a:prstGeom prst="rect">
            <a:avLst/>
          </a:prstGeom>
          <a:noFill/>
        </p:spPr>
        <p:txBody>
          <a:bodyPr wrap="none" rtlCol="0">
            <a:spAutoFit/>
          </a:bodyPr>
          <a:lstStyle/>
          <a:p>
            <a:r>
              <a:rPr lang="zh-CN" altLang="en-US" dirty="0"/>
              <a:t>延时符</a:t>
            </a:r>
          </a:p>
        </p:txBody>
      </p:sp>
      <p:sp>
        <p:nvSpPr>
          <p:cNvPr id="2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731520" y="666542"/>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组合 2"/>
          <p:cNvGrpSpPr/>
          <p:nvPr/>
        </p:nvGrpSpPr>
        <p:grpSpPr>
          <a:xfrm>
            <a:off x="684668" y="1030119"/>
            <a:ext cx="5988651" cy="4066564"/>
            <a:chOff x="457737" y="813444"/>
            <a:chExt cx="5988651" cy="4066564"/>
          </a:xfrm>
        </p:grpSpPr>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737" y="813444"/>
              <a:ext cx="5988651" cy="4066564"/>
            </a:xfrm>
            <a:prstGeom prst="rect">
              <a:avLst/>
            </a:prstGeom>
          </p:spPr>
        </p:pic>
        <p:sp>
          <p:nvSpPr>
            <p:cNvPr id="6" name="圆角矩形 5"/>
            <p:cNvSpPr/>
            <p:nvPr/>
          </p:nvSpPr>
          <p:spPr>
            <a:xfrm>
              <a:off x="655320" y="1052488"/>
              <a:ext cx="2247900" cy="242912"/>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655320" y="1340619"/>
              <a:ext cx="2247900" cy="319112"/>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655320" y="1723198"/>
              <a:ext cx="2247900" cy="765207"/>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655320" y="2536396"/>
              <a:ext cx="2247900" cy="765207"/>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2958392" y="1075701"/>
              <a:ext cx="3302708" cy="2225902"/>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655320" y="3365047"/>
              <a:ext cx="5707380" cy="832303"/>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655320" y="4241713"/>
              <a:ext cx="4500880" cy="450938"/>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62906" y="722342"/>
            <a:ext cx="5206073" cy="307777"/>
          </a:xfrm>
          <a:prstGeom prst="rect">
            <a:avLst/>
          </a:prstGeom>
          <a:noFill/>
        </p:spPr>
        <p:txBody>
          <a:bodyPr wrap="square" rtlCol="0">
            <a:spAutoFit/>
          </a:bodyPr>
          <a:lstStyle/>
          <a:p>
            <a:r>
              <a:rPr lang="zh-CN" altLang="en-US" sz="1400" dirty="0" smtClean="0"/>
              <a:t>界面：共</a:t>
            </a:r>
            <a:r>
              <a:rPr lang="en-US" altLang="zh-CN" sz="1400" dirty="0" smtClean="0"/>
              <a:t>7</a:t>
            </a:r>
            <a:r>
              <a:rPr lang="zh-CN" altLang="en-US" sz="1400" dirty="0" smtClean="0"/>
              <a:t>个模块，分别实现不同的功能</a:t>
            </a:r>
            <a:endParaRPr lang="zh-CN" altLang="en-US" sz="1400" dirty="0"/>
          </a:p>
        </p:txBody>
      </p:sp>
    </p:spTree>
    <p:custDataLst>
      <p:tags r:id="rId1"/>
    </p:custDataLst>
    <p:extLst>
      <p:ext uri="{BB962C8B-B14F-4D97-AF65-F5344CB8AC3E}">
        <p14:creationId xmlns:p14="http://schemas.microsoft.com/office/powerpoint/2010/main" val="1407027778"/>
      </p:ext>
    </p:extLst>
  </p:cSld>
  <p:clrMapOvr>
    <a:masterClrMapping/>
  </p:clrMapOvr>
  <p:transition spd="slow" advTm="0">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82960"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445037" y="206330"/>
            <a:ext cx="254428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人机交互界面设计</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3057600" y="267886"/>
            <a:ext cx="189346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PROGRAM DESIGN</a:t>
            </a:r>
            <a:endParaRPr lang="zh-CN" altLang="en-US" sz="1600" dirty="0">
              <a:solidFill>
                <a:srgbClr val="1A3F6C"/>
              </a:solidFill>
              <a:latin typeface="Kozuka Gothic Pro R" pitchFamily="34" charset="-128"/>
              <a:ea typeface="Kozuka Gothic Pro R" pitchFamily="34" charset="-128"/>
            </a:endParaRPr>
          </a:p>
        </p:txBody>
      </p:sp>
      <p:cxnSp>
        <p:nvCxnSpPr>
          <p:cNvPr id="28" name="直接连接符 27"/>
          <p:cNvCxnSpPr/>
          <p:nvPr/>
        </p:nvCxnSpPr>
        <p:spPr>
          <a:xfrm>
            <a:off x="2946647"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323990" y="6382589"/>
            <a:ext cx="877163" cy="369332"/>
          </a:xfrm>
          <a:prstGeom prst="rect">
            <a:avLst/>
          </a:prstGeom>
          <a:noFill/>
        </p:spPr>
        <p:txBody>
          <a:bodyPr wrap="none" rtlCol="0">
            <a:spAutoFit/>
          </a:bodyPr>
          <a:lstStyle/>
          <a:p>
            <a:r>
              <a:rPr lang="zh-CN" altLang="en-US" dirty="0"/>
              <a:t>延时符</a:t>
            </a:r>
          </a:p>
        </p:txBody>
      </p:sp>
      <p:sp>
        <p:nvSpPr>
          <p:cNvPr id="2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731520" y="666542"/>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587" y="949326"/>
            <a:ext cx="1533525" cy="161925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8817" y="946653"/>
            <a:ext cx="2000250" cy="1619250"/>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3002" y="964976"/>
            <a:ext cx="1685925" cy="1619250"/>
          </a:xfrm>
          <a:prstGeom prst="rect">
            <a:avLst/>
          </a:prstGeom>
        </p:spPr>
      </p:pic>
      <p:pic>
        <p:nvPicPr>
          <p:cNvPr id="9" name="图片 8"/>
          <p:cNvPicPr>
            <a:picLocks noChangeAspect="1"/>
          </p:cNvPicPr>
          <p:nvPr/>
        </p:nvPicPr>
        <p:blipFill>
          <a:blip r:embed="rId7"/>
          <a:stretch>
            <a:fillRect/>
          </a:stretch>
        </p:blipFill>
        <p:spPr>
          <a:xfrm>
            <a:off x="1377279" y="2787492"/>
            <a:ext cx="3780015" cy="1273062"/>
          </a:xfrm>
          <a:prstGeom prst="rect">
            <a:avLst/>
          </a:prstGeom>
        </p:spPr>
      </p:pic>
      <p:pic>
        <p:nvPicPr>
          <p:cNvPr id="10" name="图片 9"/>
          <p:cNvPicPr>
            <a:picLocks noChangeAspect="1"/>
          </p:cNvPicPr>
          <p:nvPr/>
        </p:nvPicPr>
        <p:blipFill>
          <a:blip r:embed="rId8"/>
          <a:stretch>
            <a:fillRect/>
          </a:stretch>
        </p:blipFill>
        <p:spPr>
          <a:xfrm>
            <a:off x="1258745" y="4194995"/>
            <a:ext cx="4005396" cy="498309"/>
          </a:xfrm>
          <a:prstGeom prst="rect">
            <a:avLst/>
          </a:prstGeom>
        </p:spPr>
      </p:pic>
    </p:spTree>
    <p:custDataLst>
      <p:tags r:id="rId1"/>
    </p:custDataLst>
    <p:extLst>
      <p:ext uri="{BB962C8B-B14F-4D97-AF65-F5344CB8AC3E}">
        <p14:creationId xmlns:p14="http://schemas.microsoft.com/office/powerpoint/2010/main" val="2373493918"/>
      </p:ext>
    </p:extLst>
  </p:cSld>
  <p:clrMapOvr>
    <a:masterClrMapping/>
  </p:clrMapOvr>
  <p:transition spd="slow" advTm="0">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2188029"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523798" y="3220958"/>
            <a:ext cx="1101976" cy="307777"/>
          </a:xfrm>
          <a:prstGeom prst="rect">
            <a:avLst/>
          </a:prstGeom>
          <a:noFill/>
        </p:spPr>
        <p:txBody>
          <a:bodyPr wrap="square" lIns="0" tIns="0" rIns="0" bIns="0" rtlCol="0">
            <a:spAutoFit/>
          </a:bodyPr>
          <a:lstStyle/>
          <a:p>
            <a:r>
              <a:rPr lang="zh-CN" altLang="en-US" sz="2000" dirty="0" smtClean="0">
                <a:solidFill>
                  <a:schemeClr val="bg1"/>
                </a:solidFill>
                <a:latin typeface="微软雅黑" pitchFamily="34" charset="-122"/>
                <a:ea typeface="微软雅黑" pitchFamily="34" charset="-122"/>
              </a:rPr>
              <a:t>第</a:t>
            </a:r>
            <a:r>
              <a:rPr lang="zh-CN" altLang="en-US" sz="2000" dirty="0">
                <a:solidFill>
                  <a:schemeClr val="bg1"/>
                </a:solidFill>
                <a:latin typeface="微软雅黑" pitchFamily="34" charset="-122"/>
                <a:ea typeface="微软雅黑" pitchFamily="34" charset="-122"/>
              </a:rPr>
              <a:t>三</a:t>
            </a:r>
            <a:r>
              <a:rPr lang="zh-CN" altLang="en-US" sz="2000" dirty="0" smtClean="0">
                <a:solidFill>
                  <a:schemeClr val="bg1"/>
                </a:solidFill>
                <a:latin typeface="微软雅黑" pitchFamily="34" charset="-122"/>
                <a:ea typeface="微软雅黑" pitchFamily="34" charset="-122"/>
              </a:rPr>
              <a:t>部分</a:t>
            </a:r>
            <a:endParaRPr lang="zh-CN" altLang="en-US" sz="2000" dirty="0">
              <a:solidFill>
                <a:schemeClr val="bg1"/>
              </a:solidFill>
              <a:latin typeface="微软雅黑" pitchFamily="34" charset="-122"/>
              <a:ea typeface="微软雅黑" pitchFamily="34" charset="-122"/>
            </a:endParaRPr>
          </a:p>
        </p:txBody>
      </p:sp>
      <p:grpSp>
        <p:nvGrpSpPr>
          <p:cNvPr id="3" name="组合 2"/>
          <p:cNvGrpSpPr/>
          <p:nvPr/>
        </p:nvGrpSpPr>
        <p:grpSpPr>
          <a:xfrm>
            <a:off x="404187" y="1648655"/>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8518" y="1757459"/>
              <a:ext cx="689633" cy="66204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3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26" name="TextBox 1"/>
          <p:cNvSpPr txBox="1"/>
          <p:nvPr/>
        </p:nvSpPr>
        <p:spPr>
          <a:xfrm>
            <a:off x="2914956" y="1829056"/>
            <a:ext cx="2709396" cy="523220"/>
          </a:xfrm>
          <a:prstGeom prst="rect">
            <a:avLst/>
          </a:prstGeom>
          <a:noFill/>
        </p:spPr>
        <p:txBody>
          <a:bodyPr wrap="none" rtlCol="0">
            <a:spAutoFit/>
          </a:bodyPr>
          <a:lstStyle/>
          <a:p>
            <a:r>
              <a:rPr lang="zh-CN" altLang="en-US" sz="2800" b="1" dirty="0">
                <a:latin typeface="方正兰亭细黑_GBK" pitchFamily="2" charset="-122"/>
                <a:ea typeface="方正兰亭细黑_GBK" pitchFamily="2" charset="-122"/>
              </a:rPr>
              <a:t>理论计算与仿真</a:t>
            </a:r>
          </a:p>
        </p:txBody>
      </p:sp>
      <p:sp>
        <p:nvSpPr>
          <p:cNvPr id="27" name="TextBox 17"/>
          <p:cNvSpPr txBox="1"/>
          <p:nvPr/>
        </p:nvSpPr>
        <p:spPr>
          <a:xfrm>
            <a:off x="3005714" y="2797690"/>
            <a:ext cx="1569660"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针管阻力计算</a:t>
            </a:r>
            <a:endParaRPr lang="zh-CN" altLang="en-US" dirty="0">
              <a:latin typeface="方正兰亭细黑_GBK" pitchFamily="2" charset="-122"/>
              <a:ea typeface="方正兰亭细黑_GBK" pitchFamily="2" charset="-122"/>
            </a:endParaRPr>
          </a:p>
        </p:txBody>
      </p:sp>
      <p:sp>
        <p:nvSpPr>
          <p:cNvPr id="28" name="TextBox 18"/>
          <p:cNvSpPr txBox="1"/>
          <p:nvPr/>
        </p:nvSpPr>
        <p:spPr>
          <a:xfrm>
            <a:off x="3005714" y="3244283"/>
            <a:ext cx="1338828" cy="369332"/>
          </a:xfrm>
          <a:prstGeom prst="rect">
            <a:avLst/>
          </a:prstGeom>
          <a:noFill/>
        </p:spPr>
        <p:txBody>
          <a:bodyPr wrap="none" rtlCol="0">
            <a:spAutoFit/>
          </a:bodyPr>
          <a:lstStyle/>
          <a:p>
            <a:r>
              <a:rPr lang="en-US" altLang="zh-CN" dirty="0" smtClean="0">
                <a:latin typeface="方正兰亭细黑_GBK" pitchFamily="2" charset="-122"/>
                <a:ea typeface="方正兰亭细黑_GBK" pitchFamily="2" charset="-122"/>
              </a:rPr>
              <a:t>Fluent</a:t>
            </a:r>
            <a:r>
              <a:rPr lang="zh-CN" altLang="en-US" dirty="0" smtClean="0">
                <a:latin typeface="方正兰亭细黑_GBK" pitchFamily="2" charset="-122"/>
                <a:ea typeface="方正兰亭细黑_GBK" pitchFamily="2" charset="-122"/>
              </a:rPr>
              <a:t>仿真</a:t>
            </a:r>
            <a:endParaRPr lang="zh-CN" altLang="en-US" dirty="0">
              <a:latin typeface="方正兰亭细黑_GBK" pitchFamily="2" charset="-122"/>
              <a:ea typeface="方正兰亭细黑_GBK" pitchFamily="2" charset="-122"/>
            </a:endParaRPr>
          </a:p>
        </p:txBody>
      </p:sp>
      <p:sp>
        <p:nvSpPr>
          <p:cNvPr id="29" name="TextBox 19"/>
          <p:cNvSpPr txBox="1"/>
          <p:nvPr/>
        </p:nvSpPr>
        <p:spPr>
          <a:xfrm>
            <a:off x="4575374" y="2844935"/>
            <a:ext cx="2295821" cy="276999"/>
          </a:xfrm>
          <a:prstGeom prst="rect">
            <a:avLst/>
          </a:prstGeom>
          <a:noFill/>
        </p:spPr>
        <p:txBody>
          <a:bodyPr wrap="none" rtlCol="0">
            <a:spAutoFit/>
          </a:bodyPr>
          <a:lstStyle/>
          <a:p>
            <a:r>
              <a:rPr lang="en-US" altLang="zh-CN" sz="1200" dirty="0" smtClean="0">
                <a:solidFill>
                  <a:srgbClr val="1A3F6C"/>
                </a:solidFill>
                <a:latin typeface="Kozuka Gothic Pro R" pitchFamily="34" charset="-128"/>
                <a:ea typeface="Kozuka Gothic Pro R" pitchFamily="34" charset="-128"/>
              </a:rPr>
              <a:t>THEORETICAL CALCULATION</a:t>
            </a:r>
            <a:endParaRPr lang="zh-CN" altLang="en-US" sz="1200" dirty="0">
              <a:solidFill>
                <a:srgbClr val="1A3F6C"/>
              </a:solidFill>
              <a:latin typeface="Kozuka Gothic Pro R" pitchFamily="34" charset="-128"/>
              <a:ea typeface="Kozuka Gothic Pro R" pitchFamily="34" charset="-128"/>
            </a:endParaRPr>
          </a:p>
        </p:txBody>
      </p:sp>
      <p:sp>
        <p:nvSpPr>
          <p:cNvPr id="31" name="TextBox 20"/>
          <p:cNvSpPr txBox="1"/>
          <p:nvPr/>
        </p:nvSpPr>
        <p:spPr>
          <a:xfrm>
            <a:off x="4575374" y="3292703"/>
            <a:ext cx="1048685" cy="276999"/>
          </a:xfrm>
          <a:prstGeom prst="rect">
            <a:avLst/>
          </a:prstGeom>
          <a:noFill/>
        </p:spPr>
        <p:txBody>
          <a:bodyPr wrap="none" rtlCol="0">
            <a:spAutoFit/>
          </a:bodyPr>
          <a:lstStyle/>
          <a:p>
            <a:r>
              <a:rPr lang="en-US" altLang="zh-CN" sz="1200" dirty="0" smtClean="0">
                <a:solidFill>
                  <a:srgbClr val="1A3F6C"/>
                </a:solidFill>
                <a:latin typeface="Kozuka Gothic Pro R" pitchFamily="34" charset="-128"/>
                <a:ea typeface="Kozuka Gothic Pro R" pitchFamily="34" charset="-128"/>
              </a:rPr>
              <a:t>SIMULATION</a:t>
            </a:r>
            <a:endParaRPr lang="zh-CN" altLang="en-US" sz="1200" dirty="0">
              <a:solidFill>
                <a:srgbClr val="1A3F6C"/>
              </a:solidFill>
              <a:latin typeface="Kozuka Gothic Pro R" pitchFamily="34" charset="-128"/>
              <a:ea typeface="Kozuka Gothic Pro R" pitchFamily="34" charset="-128"/>
            </a:endParaRPr>
          </a:p>
        </p:txBody>
      </p:sp>
      <p:sp>
        <p:nvSpPr>
          <p:cNvPr id="32" name="椭圆 31"/>
          <p:cNvSpPr/>
          <p:nvPr/>
        </p:nvSpPr>
        <p:spPr>
          <a:xfrm>
            <a:off x="2711827" y="2825189"/>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2711827" y="326255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7304412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136447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理论计算</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1925500" y="267886"/>
            <a:ext cx="2893741"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THEORETICAL CALCULATION</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1841711"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pic>
        <p:nvPicPr>
          <p:cNvPr id="43" name="图片 42"/>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8851" y="1019175"/>
            <a:ext cx="2818049" cy="597106"/>
          </a:xfrm>
          <a:prstGeom prst="rect">
            <a:avLst/>
          </a:prstGeom>
          <a:noFill/>
          <a:ln>
            <a:noFill/>
          </a:ln>
        </p:spPr>
      </p:pic>
      <p:pic>
        <p:nvPicPr>
          <p:cNvPr id="44" name="图片 43"/>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5308" y="1763762"/>
            <a:ext cx="2965133" cy="868423"/>
          </a:xfrm>
          <a:prstGeom prst="rect">
            <a:avLst/>
          </a:prstGeom>
          <a:noFill/>
          <a:ln>
            <a:noFill/>
          </a:ln>
        </p:spPr>
      </p:pic>
      <p:pic>
        <p:nvPicPr>
          <p:cNvPr id="52" name="图片 5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8869" y="2830420"/>
            <a:ext cx="1858010" cy="1602105"/>
          </a:xfrm>
          <a:prstGeom prst="rect">
            <a:avLst/>
          </a:prstGeom>
          <a:noFill/>
          <a:ln>
            <a:noFill/>
          </a:ln>
        </p:spPr>
      </p:pic>
      <p:graphicFrame>
        <p:nvGraphicFramePr>
          <p:cNvPr id="4" name="对象 3"/>
          <p:cNvGraphicFramePr>
            <a:graphicFrameLocks noChangeAspect="1"/>
          </p:cNvGraphicFramePr>
          <p:nvPr>
            <p:extLst>
              <p:ext uri="{D42A27DB-BD31-4B8C-83A1-F6EECF244321}">
                <p14:modId xmlns:p14="http://schemas.microsoft.com/office/powerpoint/2010/main" val="385543438"/>
              </p:ext>
            </p:extLst>
          </p:nvPr>
        </p:nvGraphicFramePr>
        <p:xfrm>
          <a:off x="3468945" y="1158044"/>
          <a:ext cx="1333500" cy="257175"/>
        </p:xfrm>
        <a:graphic>
          <a:graphicData uri="http://schemas.openxmlformats.org/presentationml/2006/ole">
            <mc:AlternateContent xmlns:mc="http://schemas.openxmlformats.org/markup-compatibility/2006">
              <mc:Choice xmlns:v="urn:schemas-microsoft-com:vml" Requires="v">
                <p:oleObj spid="_x0000_s4413" name="Equation" r:id="rId7" imgW="1345616" imgH="253890" progId="Equation.DSMT4">
                  <p:embed/>
                </p:oleObj>
              </mc:Choice>
              <mc:Fallback>
                <p:oleObj name="Equation" r:id="rId7" imgW="1345616" imgH="253890" progId="Equation.DSMT4">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8945" y="1158044"/>
                        <a:ext cx="1333500" cy="25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999475796"/>
              </p:ext>
            </p:extLst>
          </p:nvPr>
        </p:nvGraphicFramePr>
        <p:xfrm>
          <a:off x="5518150" y="1936889"/>
          <a:ext cx="1190625" cy="457200"/>
        </p:xfrm>
        <a:graphic>
          <a:graphicData uri="http://schemas.openxmlformats.org/presentationml/2006/ole">
            <mc:AlternateContent xmlns:mc="http://schemas.openxmlformats.org/markup-compatibility/2006">
              <mc:Choice xmlns:v="urn:schemas-microsoft-com:vml" Requires="v">
                <p:oleObj spid="_x0000_s4414" name="Equation" r:id="rId9" imgW="1193800" imgH="444500" progId="Equation.DSMT4">
                  <p:embed/>
                </p:oleObj>
              </mc:Choice>
              <mc:Fallback>
                <p:oleObj name="Equation" r:id="rId9" imgW="1193800" imgH="444500" progId="Equation.DSMT4">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18150" y="1936889"/>
                        <a:ext cx="119062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208410099"/>
              </p:ext>
            </p:extLst>
          </p:nvPr>
        </p:nvGraphicFramePr>
        <p:xfrm>
          <a:off x="4689861" y="3155182"/>
          <a:ext cx="2000250" cy="647700"/>
        </p:xfrm>
        <a:graphic>
          <a:graphicData uri="http://schemas.openxmlformats.org/presentationml/2006/ole">
            <mc:AlternateContent xmlns:mc="http://schemas.openxmlformats.org/markup-compatibility/2006">
              <mc:Choice xmlns:v="urn:schemas-microsoft-com:vml" Requires="v">
                <p:oleObj spid="_x0000_s4415" name="Equation" r:id="rId11" imgW="1993900" imgH="647700" progId="Equation.DSMT4">
                  <p:embed/>
                </p:oleObj>
              </mc:Choice>
              <mc:Fallback>
                <p:oleObj name="Equation" r:id="rId11" imgW="1993900" imgH="647700" progId="Equation.DSMT4">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89861" y="3155182"/>
                        <a:ext cx="200025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4217216641"/>
              </p:ext>
            </p:extLst>
          </p:nvPr>
        </p:nvGraphicFramePr>
        <p:xfrm>
          <a:off x="3468945" y="1765439"/>
          <a:ext cx="1657350" cy="400050"/>
        </p:xfrm>
        <a:graphic>
          <a:graphicData uri="http://schemas.openxmlformats.org/presentationml/2006/ole">
            <mc:AlternateContent xmlns:mc="http://schemas.openxmlformats.org/markup-compatibility/2006">
              <mc:Choice xmlns:v="urn:schemas-microsoft-com:vml" Requires="v">
                <p:oleObj spid="_x0000_s4416" name="Equation" r:id="rId13" imgW="1663700" imgH="393700" progId="Equation.DSMT4">
                  <p:embed/>
                </p:oleObj>
              </mc:Choice>
              <mc:Fallback>
                <p:oleObj name="Equation" r:id="rId13" imgW="1663700" imgH="393700"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68945" y="1765439"/>
                        <a:ext cx="1657350"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596360128"/>
              </p:ext>
            </p:extLst>
          </p:nvPr>
        </p:nvGraphicFramePr>
        <p:xfrm>
          <a:off x="3468945" y="2232135"/>
          <a:ext cx="1695450" cy="400050"/>
        </p:xfrm>
        <a:graphic>
          <a:graphicData uri="http://schemas.openxmlformats.org/presentationml/2006/ole">
            <mc:AlternateContent xmlns:mc="http://schemas.openxmlformats.org/markup-compatibility/2006">
              <mc:Choice xmlns:v="urn:schemas-microsoft-com:vml" Requires="v">
                <p:oleObj spid="_x0000_s4417" name="Equation" r:id="rId15" imgW="1675673" imgH="393529" progId="Equation.DSMT4">
                  <p:embed/>
                </p:oleObj>
              </mc:Choice>
              <mc:Fallback>
                <p:oleObj name="Equation" r:id="rId15" imgW="1675673" imgH="393529" progId="Equation.DSMT4">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68945" y="2232135"/>
                        <a:ext cx="1695450"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左大括号 14"/>
          <p:cNvSpPr/>
          <p:nvPr/>
        </p:nvSpPr>
        <p:spPr>
          <a:xfrm>
            <a:off x="3231838" y="1898774"/>
            <a:ext cx="215709" cy="66672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右箭头 15"/>
          <p:cNvSpPr/>
          <p:nvPr/>
        </p:nvSpPr>
        <p:spPr>
          <a:xfrm>
            <a:off x="5138994" y="2178931"/>
            <a:ext cx="322832" cy="6664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8" name="对象 17"/>
          <p:cNvGraphicFramePr>
            <a:graphicFrameLocks noChangeAspect="1"/>
          </p:cNvGraphicFramePr>
          <p:nvPr>
            <p:extLst>
              <p:ext uri="{D42A27DB-BD31-4B8C-83A1-F6EECF244321}">
                <p14:modId xmlns:p14="http://schemas.microsoft.com/office/powerpoint/2010/main" val="1123882638"/>
              </p:ext>
            </p:extLst>
          </p:nvPr>
        </p:nvGraphicFramePr>
        <p:xfrm>
          <a:off x="3041352" y="3173958"/>
          <a:ext cx="885825" cy="400050"/>
        </p:xfrm>
        <a:graphic>
          <a:graphicData uri="http://schemas.openxmlformats.org/presentationml/2006/ole">
            <mc:AlternateContent xmlns:mc="http://schemas.openxmlformats.org/markup-compatibility/2006">
              <mc:Choice xmlns:v="urn:schemas-microsoft-com:vml" Requires="v">
                <p:oleObj spid="_x0000_s4418" name="Equation" r:id="rId17" imgW="888614" imgH="393529" progId="Equation.DSMT4">
                  <p:embed/>
                </p:oleObj>
              </mc:Choice>
              <mc:Fallback>
                <p:oleObj name="Equation" r:id="rId17" imgW="888614" imgH="393529" progId="Equation.DSMT4">
                  <p:embed/>
                  <p:pic>
                    <p:nvPicPr>
                      <p:cNvPr id="0" name="Object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41352" y="3173958"/>
                        <a:ext cx="885825"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052334018"/>
              </p:ext>
            </p:extLst>
          </p:nvPr>
        </p:nvGraphicFramePr>
        <p:xfrm>
          <a:off x="3050280" y="3741004"/>
          <a:ext cx="1571625" cy="257175"/>
        </p:xfrm>
        <a:graphic>
          <a:graphicData uri="http://schemas.openxmlformats.org/presentationml/2006/ole">
            <mc:AlternateContent xmlns:mc="http://schemas.openxmlformats.org/markup-compatibility/2006">
              <mc:Choice xmlns:v="urn:schemas-microsoft-com:vml" Requires="v">
                <p:oleObj spid="_x0000_s4419" name="Equation" r:id="rId19" imgW="1574800" imgH="254000" progId="Equation.DSMT4">
                  <p:embed/>
                </p:oleObj>
              </mc:Choice>
              <mc:Fallback>
                <p:oleObj name="Equation" r:id="rId19" imgW="1574800" imgH="254000" progId="Equation.DSMT4">
                  <p:embed/>
                  <p:pic>
                    <p:nvPicPr>
                      <p:cNvPr id="0" name="Object 1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50280" y="3741004"/>
                        <a:ext cx="1571625" cy="25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 name="左大括号 58"/>
          <p:cNvSpPr/>
          <p:nvPr/>
        </p:nvSpPr>
        <p:spPr>
          <a:xfrm>
            <a:off x="2745725" y="3260844"/>
            <a:ext cx="215709" cy="66092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右箭头 59"/>
          <p:cNvSpPr/>
          <p:nvPr/>
        </p:nvSpPr>
        <p:spPr>
          <a:xfrm>
            <a:off x="4297620" y="3516219"/>
            <a:ext cx="322832" cy="6664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62"/>
          <p:cNvSpPr txBox="1"/>
          <p:nvPr/>
        </p:nvSpPr>
        <p:spPr>
          <a:xfrm>
            <a:off x="649403" y="4513550"/>
            <a:ext cx="1683202" cy="338554"/>
          </a:xfrm>
          <a:prstGeom prst="rect">
            <a:avLst/>
          </a:prstGeom>
          <a:noFill/>
        </p:spPr>
        <p:txBody>
          <a:bodyPr wrap="square" rtlCol="0">
            <a:spAutoFit/>
          </a:bodyPr>
          <a:lstStyle/>
          <a:p>
            <a:r>
              <a:rPr lang="zh-CN" altLang="en-US" sz="1600" b="1" dirty="0" smtClean="0">
                <a:solidFill>
                  <a:srgbClr val="1A3F6C"/>
                </a:solidFill>
              </a:rPr>
              <a:t>计算结果：</a:t>
            </a:r>
            <a:endParaRPr lang="zh-CN" altLang="en-US" sz="1600" b="1" dirty="0">
              <a:solidFill>
                <a:srgbClr val="1A3F6C"/>
              </a:solidFill>
            </a:endParaRPr>
          </a:p>
        </p:txBody>
      </p:sp>
      <p:sp>
        <p:nvSpPr>
          <p:cNvPr id="62" name="TextBox 4"/>
          <p:cNvSpPr txBox="1"/>
          <p:nvPr/>
        </p:nvSpPr>
        <p:spPr>
          <a:xfrm>
            <a:off x="1727874" y="4537475"/>
            <a:ext cx="4607614" cy="332399"/>
          </a:xfrm>
          <a:prstGeom prst="rect">
            <a:avLst/>
          </a:prstGeom>
          <a:noFill/>
        </p:spPr>
        <p:txBody>
          <a:bodyPr wrap="square" rtlCol="0">
            <a:spAutoFit/>
          </a:bodyPr>
          <a:lstStyle/>
          <a:p>
            <a:pPr>
              <a:lnSpc>
                <a:spcPct val="130000"/>
              </a:lnSpc>
            </a:pPr>
            <a:r>
              <a:rPr lang="zh-CN" altLang="en-US" sz="1200" dirty="0" smtClean="0">
                <a:latin typeface="Times New Roman" panose="02020603050405020304" pitchFamily="18" charset="0"/>
                <a:ea typeface="微软雅黑" panose="020B0503020204020204" pitchFamily="34" charset="-122"/>
              </a:rPr>
              <a:t>流速为</a:t>
            </a:r>
            <a:r>
              <a:rPr lang="en-US" altLang="zh-CN" sz="1200" dirty="0" smtClean="0">
                <a:latin typeface="Times New Roman" panose="02020603050405020304" pitchFamily="18" charset="0"/>
                <a:ea typeface="微软雅黑" panose="020B0503020204020204" pitchFamily="34" charset="-122"/>
              </a:rPr>
              <a:t>0.1mm/min</a:t>
            </a:r>
            <a:r>
              <a:rPr lang="zh-CN" altLang="en-US" sz="1200" dirty="0" smtClean="0">
                <a:latin typeface="Times New Roman" panose="02020603050405020304" pitchFamily="18" charset="0"/>
                <a:ea typeface="微软雅黑" panose="020B0503020204020204" pitchFamily="34" charset="-122"/>
              </a:rPr>
              <a:t>，</a:t>
            </a:r>
            <a:r>
              <a:rPr lang="zh-CN" altLang="zh-CN" sz="1200" i="1" dirty="0"/>
              <a:t>P</a:t>
            </a:r>
            <a:r>
              <a:rPr lang="zh-CN" altLang="zh-CN" sz="1200" baseline="-25000" dirty="0"/>
              <a:t>1</a:t>
            </a:r>
            <a:r>
              <a:rPr lang="zh-CN" altLang="en-US" sz="1200" dirty="0" smtClean="0">
                <a:latin typeface="Times New Roman" panose="02020603050405020304" pitchFamily="18" charset="0"/>
                <a:ea typeface="微软雅黑" panose="020B0503020204020204" pitchFamily="34" charset="-122"/>
              </a:rPr>
              <a:t>压强约为</a:t>
            </a:r>
            <a:r>
              <a:rPr lang="en-US" altLang="zh-CN" sz="1200" dirty="0" smtClean="0">
                <a:latin typeface="Times New Roman" panose="02020603050405020304" pitchFamily="18" charset="0"/>
                <a:ea typeface="微软雅黑" panose="020B0503020204020204" pitchFamily="34" charset="-122"/>
              </a:rPr>
              <a:t>101469 Pa</a:t>
            </a:r>
            <a:r>
              <a:rPr lang="zh-CN" altLang="en-US" sz="1200" dirty="0" smtClean="0">
                <a:latin typeface="Times New Roman" panose="02020603050405020304" pitchFamily="18" charset="0"/>
                <a:ea typeface="微软雅黑" panose="020B0503020204020204" pitchFamily="34" charset="-122"/>
              </a:rPr>
              <a:t>，即</a:t>
            </a:r>
            <a:r>
              <a:rPr lang="en-US" altLang="zh-CN" sz="1200" dirty="0" smtClean="0">
                <a:latin typeface="Times New Roman" panose="02020603050405020304" pitchFamily="18" charset="0"/>
                <a:ea typeface="微软雅黑" panose="020B0503020204020204" pitchFamily="34" charset="-122"/>
              </a:rPr>
              <a:t>14.72 psi</a:t>
            </a:r>
          </a:p>
        </p:txBody>
      </p:sp>
    </p:spTree>
    <p:extLst>
      <p:ext uri="{BB962C8B-B14F-4D97-AF65-F5344CB8AC3E}">
        <p14:creationId xmlns:p14="http://schemas.microsoft.com/office/powerpoint/2010/main" val="2251484469"/>
      </p:ext>
    </p:extLst>
  </p:cSld>
  <p:clrMapOvr>
    <a:masterClrMapping/>
  </p:clrMapOvr>
  <p:transition spd="slow" advTm="0">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直接连接符 44"/>
          <p:cNvCxnSpPr/>
          <p:nvPr/>
        </p:nvCxnSpPr>
        <p:spPr>
          <a:xfrm flipH="1">
            <a:off x="1201806" y="1070563"/>
            <a:ext cx="1893898" cy="170301"/>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flipV="1">
            <a:off x="1297799" y="1457676"/>
            <a:ext cx="654388" cy="613966"/>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378008" y="1339053"/>
            <a:ext cx="529287" cy="1218215"/>
          </a:xfrm>
          <a:prstGeom prst="line">
            <a:avLst/>
          </a:prstGeom>
          <a:ln w="76200">
            <a:solidFill>
              <a:srgbClr val="1A3F6C"/>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317779" y="875356"/>
            <a:ext cx="1599498" cy="757339"/>
            <a:chOff x="304800" y="673100"/>
            <a:chExt cx="4000500" cy="4000500"/>
          </a:xfrm>
          <a:effectLst>
            <a:outerShdw blurRad="444500" dist="2540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椭圆 1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73691" y="2235293"/>
            <a:ext cx="623903" cy="623903"/>
            <a:chOff x="304800" y="673100"/>
            <a:chExt cx="4000500" cy="4000500"/>
          </a:xfrm>
          <a:effectLst>
            <a:outerShdw blurRad="317500" dist="1905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1A3F6C"/>
                </a:solidFill>
                <a:latin typeface="微软雅黑" pitchFamily="34" charset="-122"/>
                <a:ea typeface="微软雅黑" pitchFamily="34" charset="-122"/>
              </a:endParaRPr>
            </a:p>
          </p:txBody>
        </p:sp>
        <p:sp>
          <p:nvSpPr>
            <p:cNvPr id="14" name="椭圆 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1A3F6C"/>
                  </a:solidFill>
                  <a:latin typeface="微软雅黑" pitchFamily="34" charset="-122"/>
                  <a:ea typeface="微软雅黑" pitchFamily="34" charset="-122"/>
                </a:rPr>
                <a:t>1</a:t>
              </a:r>
              <a:endParaRPr lang="zh-CN" altLang="en-US" sz="2500" b="1" dirty="0">
                <a:solidFill>
                  <a:srgbClr val="1A3F6C"/>
                </a:solidFill>
                <a:latin typeface="微软雅黑" pitchFamily="34" charset="-122"/>
                <a:ea typeface="微软雅黑" pitchFamily="34" charset="-122"/>
              </a:endParaRPr>
            </a:p>
          </p:txBody>
        </p:sp>
      </p:grpSp>
      <p:grpSp>
        <p:nvGrpSpPr>
          <p:cNvPr id="15" name="组合 14"/>
          <p:cNvGrpSpPr/>
          <p:nvPr/>
        </p:nvGrpSpPr>
        <p:grpSpPr>
          <a:xfrm>
            <a:off x="1632701" y="1724875"/>
            <a:ext cx="623903" cy="623903"/>
            <a:chOff x="304800" y="673100"/>
            <a:chExt cx="4000500" cy="4000500"/>
          </a:xfrm>
          <a:effectLst>
            <a:outerShdw blurRad="317500" dist="1905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1A3F6C"/>
                </a:solidFill>
                <a:latin typeface="微软雅黑" pitchFamily="34" charset="-122"/>
                <a:ea typeface="微软雅黑" pitchFamily="34" charset="-122"/>
              </a:endParaRPr>
            </a:p>
          </p:txBody>
        </p:sp>
        <p:sp>
          <p:nvSpPr>
            <p:cNvPr id="17" name="椭圆 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1A3F6C"/>
                  </a:solidFill>
                  <a:latin typeface="微软雅黑" pitchFamily="34" charset="-122"/>
                  <a:ea typeface="微软雅黑" pitchFamily="34" charset="-122"/>
                </a:rPr>
                <a:t>2</a:t>
              </a:r>
              <a:endParaRPr lang="zh-CN" altLang="en-US" sz="2500" b="1" dirty="0">
                <a:solidFill>
                  <a:srgbClr val="1A3F6C"/>
                </a:solidFill>
                <a:latin typeface="微软雅黑" pitchFamily="34" charset="-122"/>
                <a:ea typeface="微软雅黑" pitchFamily="34" charset="-122"/>
              </a:endParaRPr>
            </a:p>
          </p:txBody>
        </p:sp>
      </p:grpSp>
      <p:grpSp>
        <p:nvGrpSpPr>
          <p:cNvPr id="18" name="组合 17"/>
          <p:cNvGrpSpPr/>
          <p:nvPr/>
        </p:nvGrpSpPr>
        <p:grpSpPr>
          <a:xfrm>
            <a:off x="2891882" y="814567"/>
            <a:ext cx="623903" cy="623903"/>
            <a:chOff x="304800" y="673100"/>
            <a:chExt cx="4000500" cy="4000500"/>
          </a:xfrm>
          <a:effectLst>
            <a:outerShdw blurRad="317500" dist="190500" dir="8100000" algn="tr" rotWithShape="0">
              <a:prstClr val="black">
                <a:alpha val="5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1A3F6C"/>
                </a:solidFill>
                <a:latin typeface="微软雅黑" pitchFamily="34" charset="-122"/>
                <a:ea typeface="微软雅黑" pitchFamily="34" charset="-122"/>
              </a:endParaRPr>
            </a:p>
          </p:txBody>
        </p:sp>
        <p:sp>
          <p:nvSpPr>
            <p:cNvPr id="20" name="椭圆 1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1A3F6C"/>
                  </a:solidFill>
                  <a:latin typeface="微软雅黑" pitchFamily="34" charset="-122"/>
                  <a:ea typeface="微软雅黑" pitchFamily="34" charset="-122"/>
                </a:rPr>
                <a:t>3</a:t>
              </a:r>
              <a:endParaRPr lang="zh-CN" altLang="en-US" sz="2500" b="1" dirty="0">
                <a:solidFill>
                  <a:srgbClr val="1A3F6C"/>
                </a:solidFill>
                <a:latin typeface="微软雅黑" pitchFamily="34" charset="-122"/>
                <a:ea typeface="微软雅黑" pitchFamily="34" charset="-122"/>
              </a:endParaRPr>
            </a:p>
          </p:txBody>
        </p:sp>
      </p:grpSp>
      <p:sp>
        <p:nvSpPr>
          <p:cNvPr id="25" name="TextBox 24"/>
          <p:cNvSpPr txBox="1"/>
          <p:nvPr/>
        </p:nvSpPr>
        <p:spPr>
          <a:xfrm>
            <a:off x="477118" y="1106670"/>
            <a:ext cx="1405250" cy="280077"/>
          </a:xfrm>
          <a:prstGeom prst="rect">
            <a:avLst/>
          </a:prstGeom>
          <a:noFill/>
        </p:spPr>
        <p:txBody>
          <a:bodyPr wrap="square" lIns="0" tIns="0" rIns="0" bIns="0" rtlCol="0">
            <a:spAutoFit/>
          </a:bodyPr>
          <a:lstStyle/>
          <a:p>
            <a:pPr algn="just">
              <a:lnSpc>
                <a:spcPct val="130000"/>
              </a:lnSpc>
            </a:pPr>
            <a:r>
              <a:rPr lang="zh-CN" altLang="en-US" sz="1400" dirty="0" smtClean="0">
                <a:latin typeface="微软雅黑" pitchFamily="34" charset="-122"/>
                <a:ea typeface="微软雅黑" pitchFamily="34" charset="-122"/>
              </a:rPr>
              <a:t>系统建模与仿真</a:t>
            </a:r>
            <a:endParaRPr lang="en-US" altLang="zh-CN" sz="1400" dirty="0">
              <a:latin typeface="微软雅黑" pitchFamily="34" charset="-122"/>
              <a:ea typeface="微软雅黑" pitchFamily="34" charset="-122"/>
            </a:endParaRPr>
          </a:p>
        </p:txBody>
      </p:sp>
      <p:cxnSp>
        <p:nvCxnSpPr>
          <p:cNvPr id="27" name="直接连接符 26"/>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165166"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427243"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研究意义</a:t>
            </a:r>
          </a:p>
        </p:txBody>
      </p:sp>
      <p:sp>
        <p:nvSpPr>
          <p:cNvPr id="30" name="TextBox 29"/>
          <p:cNvSpPr txBox="1"/>
          <p:nvPr/>
        </p:nvSpPr>
        <p:spPr>
          <a:xfrm>
            <a:off x="1844824" y="267886"/>
            <a:ext cx="1334020"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SIMULATION</a:t>
            </a:r>
            <a:endParaRPr lang="zh-CN" altLang="en-US" sz="1600" dirty="0">
              <a:solidFill>
                <a:srgbClr val="1A3F6C"/>
              </a:solidFill>
              <a:latin typeface="Kozuka Gothic Pro R" pitchFamily="34" charset="-128"/>
              <a:ea typeface="Kozuka Gothic Pro R" pitchFamily="34" charset="-128"/>
            </a:endParaRPr>
          </a:p>
        </p:txBody>
      </p:sp>
      <p:cxnSp>
        <p:nvCxnSpPr>
          <p:cNvPr id="31" name="直接连接符 30"/>
          <p:cNvCxnSpPr/>
          <p:nvPr/>
        </p:nvCxnSpPr>
        <p:spPr>
          <a:xfrm>
            <a:off x="1848486"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240285" y="3159866"/>
            <a:ext cx="1334020" cy="369332"/>
          </a:xfrm>
          <a:prstGeom prst="rect">
            <a:avLst/>
          </a:prstGeom>
          <a:noFill/>
        </p:spPr>
        <p:txBody>
          <a:bodyPr wrap="none" rtlCol="0">
            <a:spAutoFit/>
          </a:bodyPr>
          <a:lstStyle/>
          <a:p>
            <a:r>
              <a:rPr lang="zh-CN" altLang="en-US" dirty="0" smtClean="0"/>
              <a:t>三维</a:t>
            </a:r>
            <a:r>
              <a:rPr lang="en-US" altLang="zh-CN" dirty="0" smtClean="0">
                <a:sym typeface="Wingdings" panose="05000000000000000000" pitchFamily="2" charset="2"/>
              </a:rPr>
              <a:t></a:t>
            </a:r>
            <a:r>
              <a:rPr lang="zh-CN" altLang="en-US" dirty="0" smtClean="0">
                <a:sym typeface="Wingdings" panose="05000000000000000000" pitchFamily="2" charset="2"/>
              </a:rPr>
              <a:t>二维</a:t>
            </a:r>
            <a:endParaRPr lang="zh-CN" altLang="en-US" dirty="0"/>
          </a:p>
        </p:txBody>
      </p:sp>
      <p:pic>
        <p:nvPicPr>
          <p:cNvPr id="34" name="图片 3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3834" y="2474294"/>
            <a:ext cx="1244850" cy="1255485"/>
          </a:xfrm>
          <a:prstGeom prst="rect">
            <a:avLst/>
          </a:prstGeom>
          <a:noFill/>
          <a:ln>
            <a:noFill/>
          </a:ln>
        </p:spPr>
      </p:pic>
      <p:pic>
        <p:nvPicPr>
          <p:cNvPr id="35" name="图片 3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1050" y="3789441"/>
            <a:ext cx="1277634" cy="1258261"/>
          </a:xfrm>
          <a:prstGeom prst="rect">
            <a:avLst/>
          </a:prstGeom>
          <a:noFill/>
          <a:ln>
            <a:noFill/>
          </a:ln>
        </p:spPr>
      </p:pic>
      <p:sp>
        <p:nvSpPr>
          <p:cNvPr id="36" name="文本框 35"/>
          <p:cNvSpPr txBox="1"/>
          <p:nvPr/>
        </p:nvSpPr>
        <p:spPr>
          <a:xfrm>
            <a:off x="2337884" y="1823832"/>
            <a:ext cx="1107996" cy="369332"/>
          </a:xfrm>
          <a:prstGeom prst="rect">
            <a:avLst/>
          </a:prstGeom>
          <a:noFill/>
        </p:spPr>
        <p:txBody>
          <a:bodyPr wrap="none" rtlCol="0">
            <a:spAutoFit/>
          </a:bodyPr>
          <a:lstStyle/>
          <a:p>
            <a:r>
              <a:rPr lang="zh-CN" altLang="en-US" dirty="0" smtClean="0"/>
              <a:t>网格划分</a:t>
            </a:r>
            <a:endParaRPr lang="zh-CN" altLang="en-US" dirty="0"/>
          </a:p>
        </p:txBody>
      </p:sp>
      <p:sp>
        <p:nvSpPr>
          <p:cNvPr id="37" name="矩形 36"/>
          <p:cNvSpPr/>
          <p:nvPr/>
        </p:nvSpPr>
        <p:spPr>
          <a:xfrm>
            <a:off x="683977" y="2365308"/>
            <a:ext cx="1107996" cy="369332"/>
          </a:xfrm>
          <a:prstGeom prst="rect">
            <a:avLst/>
          </a:prstGeom>
        </p:spPr>
        <p:txBody>
          <a:bodyPr wrap="none">
            <a:spAutoFit/>
          </a:bodyPr>
          <a:lstStyle/>
          <a:p>
            <a:r>
              <a:rPr lang="zh-CN" altLang="en-US" dirty="0"/>
              <a:t>系统建模</a:t>
            </a:r>
            <a:endParaRPr lang="en-US" altLang="zh-CN" dirty="0"/>
          </a:p>
        </p:txBody>
      </p:sp>
      <p:sp>
        <p:nvSpPr>
          <p:cNvPr id="39" name="文本框 38"/>
          <p:cNvSpPr txBox="1"/>
          <p:nvPr/>
        </p:nvSpPr>
        <p:spPr>
          <a:xfrm>
            <a:off x="3775161" y="873604"/>
            <a:ext cx="1700594" cy="369332"/>
          </a:xfrm>
          <a:prstGeom prst="rect">
            <a:avLst/>
          </a:prstGeom>
          <a:noFill/>
        </p:spPr>
        <p:txBody>
          <a:bodyPr wrap="none" rtlCol="0">
            <a:spAutoFit/>
          </a:bodyPr>
          <a:lstStyle/>
          <a:p>
            <a:r>
              <a:rPr lang="en-US" altLang="zh-CN" dirty="0" smtClean="0"/>
              <a:t>Fluent</a:t>
            </a:r>
            <a:r>
              <a:rPr lang="zh-CN" altLang="en-US" dirty="0" smtClean="0"/>
              <a:t>流体仿真</a:t>
            </a:r>
            <a:endParaRPr lang="zh-CN" altLang="en-US" dirty="0"/>
          </a:p>
        </p:txBody>
      </p:sp>
      <p:sp>
        <p:nvSpPr>
          <p:cNvPr id="40" name="文本框 39"/>
          <p:cNvSpPr txBox="1"/>
          <p:nvPr/>
        </p:nvSpPr>
        <p:spPr>
          <a:xfrm>
            <a:off x="3857897" y="1291204"/>
            <a:ext cx="2883028" cy="830997"/>
          </a:xfrm>
          <a:prstGeom prst="rect">
            <a:avLst/>
          </a:prstGeom>
          <a:noFill/>
        </p:spPr>
        <p:txBody>
          <a:bodyPr wrap="square" rtlCol="0">
            <a:spAutoFit/>
          </a:bodyPr>
          <a:lstStyle/>
          <a:p>
            <a:r>
              <a:rPr lang="zh-CN" altLang="en-US" sz="1200" dirty="0" smtClean="0"/>
              <a:t>压力为</a:t>
            </a:r>
            <a:r>
              <a:rPr lang="en-US" altLang="zh-CN" sz="1200" dirty="0" smtClean="0"/>
              <a:t>101469</a:t>
            </a:r>
            <a:r>
              <a:rPr lang="zh-CN" altLang="en-US" sz="1200" dirty="0" smtClean="0"/>
              <a:t>时</a:t>
            </a:r>
            <a:r>
              <a:rPr lang="zh-CN" altLang="en-US" sz="1200" dirty="0" smtClean="0"/>
              <a:t>，</a:t>
            </a:r>
            <a:endParaRPr lang="en-US" altLang="zh-CN" sz="1200" dirty="0" smtClean="0"/>
          </a:p>
          <a:p>
            <a:r>
              <a:rPr lang="zh-CN" altLang="en-US" sz="1200" dirty="0" smtClean="0"/>
              <a:t>中心最大流速</a:t>
            </a:r>
            <a:r>
              <a:rPr lang="zh-CN" altLang="en-US" sz="1200" dirty="0" smtClean="0"/>
              <a:t>约为</a:t>
            </a:r>
            <a:r>
              <a:rPr lang="en-US" altLang="zh-CN" sz="1200" dirty="0" smtClean="0"/>
              <a:t>0.003 mm/s</a:t>
            </a:r>
            <a:endParaRPr lang="en-US" altLang="zh-CN" sz="1200" dirty="0"/>
          </a:p>
          <a:p>
            <a:r>
              <a:rPr lang="zh-CN" altLang="en-US" sz="1200" dirty="0" smtClean="0"/>
              <a:t>则平均流速约为</a:t>
            </a:r>
            <a:r>
              <a:rPr lang="en-US" altLang="zh-CN" sz="1200" dirty="0" smtClean="0"/>
              <a:t>0.09 mm/min</a:t>
            </a:r>
          </a:p>
          <a:p>
            <a:r>
              <a:rPr lang="zh-CN" altLang="en-US" sz="1200" dirty="0" smtClean="0"/>
              <a:t>与理论计算一致</a:t>
            </a:r>
            <a:endParaRPr lang="zh-CN" altLang="en-US" sz="1200" dirty="0"/>
          </a:p>
        </p:txBody>
      </p:sp>
      <p:sp>
        <p:nvSpPr>
          <p:cNvPr id="3" name="流程图: 磁盘 2"/>
          <p:cNvSpPr/>
          <p:nvPr/>
        </p:nvSpPr>
        <p:spPr>
          <a:xfrm>
            <a:off x="231371" y="3727601"/>
            <a:ext cx="443692" cy="1021456"/>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201806" y="3757007"/>
            <a:ext cx="462388" cy="1008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737420" y="4022915"/>
            <a:ext cx="410690" cy="369332"/>
          </a:xfrm>
          <a:prstGeom prst="rect">
            <a:avLst/>
          </a:prstGeom>
        </p:spPr>
        <p:txBody>
          <a:bodyPr wrap="none">
            <a:spAutoFit/>
          </a:bodyPr>
          <a:lstStyle/>
          <a:p>
            <a:r>
              <a:rPr lang="en-US" altLang="zh-CN" dirty="0">
                <a:sym typeface="Wingdings" panose="05000000000000000000" pitchFamily="2" charset="2"/>
              </a:rPr>
              <a:t></a:t>
            </a:r>
            <a:endParaRPr lang="zh-CN" altLang="en-US" dirty="0"/>
          </a:p>
        </p:txBody>
      </p:sp>
      <p:pic>
        <p:nvPicPr>
          <p:cNvPr id="38" name="图片 37"/>
          <p:cNvPicPr/>
          <p:nvPr/>
        </p:nvPicPr>
        <p:blipFill>
          <a:blip r:embed="rId5"/>
          <a:stretch>
            <a:fillRect/>
          </a:stretch>
        </p:blipFill>
        <p:spPr>
          <a:xfrm>
            <a:off x="3622844" y="2267014"/>
            <a:ext cx="3118081" cy="2482043"/>
          </a:xfrm>
          <a:prstGeom prst="rect">
            <a:avLst/>
          </a:prstGeom>
        </p:spPr>
      </p:pic>
    </p:spTree>
    <p:extLst>
      <p:ext uri="{BB962C8B-B14F-4D97-AF65-F5344CB8AC3E}">
        <p14:creationId xmlns:p14="http://schemas.microsoft.com/office/powerpoint/2010/main" val="3388298961"/>
      </p:ext>
    </p:extLst>
  </p:cSld>
  <p:clrMapOvr>
    <a:masterClrMapping/>
  </p:clrMapOvr>
  <p:transition spd="slow" advClick="0" advTm="0">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2188029"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523798" y="3220958"/>
            <a:ext cx="1101976" cy="307777"/>
          </a:xfrm>
          <a:prstGeom prst="rect">
            <a:avLst/>
          </a:prstGeom>
          <a:noFill/>
        </p:spPr>
        <p:txBody>
          <a:bodyPr wrap="square" lIns="0" tIns="0" rIns="0" bIns="0" rtlCol="0">
            <a:spAutoFit/>
          </a:bodyPr>
          <a:lstStyle/>
          <a:p>
            <a:r>
              <a:rPr lang="zh-CN" altLang="en-US" sz="2000" dirty="0" smtClean="0">
                <a:solidFill>
                  <a:schemeClr val="bg1"/>
                </a:solidFill>
                <a:latin typeface="微软雅黑" pitchFamily="34" charset="-122"/>
                <a:ea typeface="微软雅黑" pitchFamily="34" charset="-122"/>
              </a:rPr>
              <a:t>第</a:t>
            </a:r>
            <a:r>
              <a:rPr lang="zh-CN" altLang="en-US" sz="2000" dirty="0">
                <a:solidFill>
                  <a:schemeClr val="bg1"/>
                </a:solidFill>
                <a:latin typeface="微软雅黑" pitchFamily="34" charset="-122"/>
                <a:ea typeface="微软雅黑" pitchFamily="34" charset="-122"/>
              </a:rPr>
              <a:t>四</a:t>
            </a:r>
            <a:r>
              <a:rPr lang="zh-CN" altLang="en-US" sz="2000" dirty="0" smtClean="0">
                <a:solidFill>
                  <a:schemeClr val="bg1"/>
                </a:solidFill>
                <a:latin typeface="微软雅黑" pitchFamily="34" charset="-122"/>
                <a:ea typeface="微软雅黑" pitchFamily="34" charset="-122"/>
              </a:rPr>
              <a:t>部分</a:t>
            </a:r>
            <a:endParaRPr lang="zh-CN" altLang="en-US" sz="2000" dirty="0">
              <a:solidFill>
                <a:schemeClr val="bg1"/>
              </a:solidFill>
              <a:latin typeface="微软雅黑" pitchFamily="34" charset="-122"/>
              <a:ea typeface="微软雅黑" pitchFamily="34" charset="-122"/>
            </a:endParaRPr>
          </a:p>
        </p:txBody>
      </p:sp>
      <p:grpSp>
        <p:nvGrpSpPr>
          <p:cNvPr id="3" name="组合 2"/>
          <p:cNvGrpSpPr/>
          <p:nvPr/>
        </p:nvGrpSpPr>
        <p:grpSpPr>
          <a:xfrm>
            <a:off x="404187" y="1648655"/>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8518" y="1757459"/>
              <a:ext cx="689633" cy="66204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3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17" name="TextBox 1"/>
          <p:cNvSpPr txBox="1"/>
          <p:nvPr/>
        </p:nvSpPr>
        <p:spPr>
          <a:xfrm>
            <a:off x="2493765" y="1337590"/>
            <a:ext cx="4152099" cy="523220"/>
          </a:xfrm>
          <a:prstGeom prst="rect">
            <a:avLst/>
          </a:prstGeom>
          <a:noFill/>
        </p:spPr>
        <p:txBody>
          <a:bodyPr wrap="none" rtlCol="0">
            <a:spAutoFit/>
          </a:bodyPr>
          <a:lstStyle/>
          <a:p>
            <a:r>
              <a:rPr lang="zh-CN" altLang="en-US" sz="2800" b="1" dirty="0">
                <a:latin typeface="方正兰亭细黑_GBK" pitchFamily="2" charset="-122"/>
                <a:ea typeface="方正兰亭细黑_GBK" pitchFamily="2" charset="-122"/>
              </a:rPr>
              <a:t>放电状态检测与伺服控制</a:t>
            </a:r>
          </a:p>
        </p:txBody>
      </p:sp>
      <p:sp>
        <p:nvSpPr>
          <p:cNvPr id="18" name="TextBox 15"/>
          <p:cNvSpPr txBox="1"/>
          <p:nvPr/>
        </p:nvSpPr>
        <p:spPr>
          <a:xfrm>
            <a:off x="3113453" y="2147234"/>
            <a:ext cx="1800493"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信号采集与处理</a:t>
            </a:r>
            <a:endParaRPr lang="zh-CN" altLang="en-US" dirty="0">
              <a:latin typeface="方正兰亭细黑_GBK" pitchFamily="2" charset="-122"/>
              <a:ea typeface="方正兰亭细黑_GBK" pitchFamily="2" charset="-122"/>
            </a:endParaRPr>
          </a:p>
        </p:txBody>
      </p:sp>
      <p:sp>
        <p:nvSpPr>
          <p:cNvPr id="19" name="TextBox 17"/>
          <p:cNvSpPr txBox="1"/>
          <p:nvPr/>
        </p:nvSpPr>
        <p:spPr>
          <a:xfrm>
            <a:off x="3113453" y="2517490"/>
            <a:ext cx="1569660"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放电状态判别</a:t>
            </a:r>
            <a:endParaRPr lang="zh-CN" altLang="en-US" dirty="0">
              <a:latin typeface="方正兰亭细黑_GBK" pitchFamily="2" charset="-122"/>
              <a:ea typeface="方正兰亭细黑_GBK" pitchFamily="2" charset="-122"/>
            </a:endParaRPr>
          </a:p>
        </p:txBody>
      </p:sp>
      <p:sp>
        <p:nvSpPr>
          <p:cNvPr id="20" name="TextBox 18"/>
          <p:cNvSpPr txBox="1"/>
          <p:nvPr/>
        </p:nvSpPr>
        <p:spPr>
          <a:xfrm>
            <a:off x="3113453" y="2930202"/>
            <a:ext cx="1569660"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伺服参数整定</a:t>
            </a:r>
            <a:endParaRPr lang="zh-CN" altLang="en-US" dirty="0">
              <a:latin typeface="方正兰亭细黑_GBK" pitchFamily="2" charset="-122"/>
              <a:ea typeface="方正兰亭细黑_GBK" pitchFamily="2" charset="-122"/>
            </a:endParaRPr>
          </a:p>
        </p:txBody>
      </p:sp>
      <p:sp>
        <p:nvSpPr>
          <p:cNvPr id="21" name="TextBox 19"/>
          <p:cNvSpPr txBox="1"/>
          <p:nvPr/>
        </p:nvSpPr>
        <p:spPr>
          <a:xfrm>
            <a:off x="4920358" y="2224959"/>
            <a:ext cx="1329210" cy="276999"/>
          </a:xfrm>
          <a:prstGeom prst="rect">
            <a:avLst/>
          </a:prstGeom>
          <a:noFill/>
        </p:spPr>
        <p:txBody>
          <a:bodyPr wrap="none" rtlCol="0">
            <a:spAutoFit/>
          </a:bodyPr>
          <a:lstStyle/>
          <a:p>
            <a:r>
              <a:rPr lang="en-US" altLang="zh-CN" sz="1200" dirty="0" smtClean="0">
                <a:solidFill>
                  <a:srgbClr val="1A3F6C"/>
                </a:solidFill>
                <a:latin typeface="Kozuka Gothic Pro R" pitchFamily="34" charset="-128"/>
                <a:ea typeface="Kozuka Gothic Pro R" pitchFamily="34" charset="-128"/>
              </a:rPr>
              <a:t>SIGNAL PROCES</a:t>
            </a:r>
            <a:endParaRPr lang="zh-CN" altLang="en-US" sz="1200" dirty="0">
              <a:solidFill>
                <a:srgbClr val="1A3F6C"/>
              </a:solidFill>
              <a:latin typeface="Kozuka Gothic Pro R" pitchFamily="34" charset="-128"/>
              <a:ea typeface="Kozuka Gothic Pro R" pitchFamily="34" charset="-128"/>
            </a:endParaRPr>
          </a:p>
        </p:txBody>
      </p:sp>
      <p:sp>
        <p:nvSpPr>
          <p:cNvPr id="22" name="TextBox 21"/>
          <p:cNvSpPr txBox="1"/>
          <p:nvPr/>
        </p:nvSpPr>
        <p:spPr>
          <a:xfrm>
            <a:off x="4754447" y="2586433"/>
            <a:ext cx="1661032" cy="276999"/>
          </a:xfrm>
          <a:prstGeom prst="rect">
            <a:avLst/>
          </a:prstGeom>
          <a:noFill/>
        </p:spPr>
        <p:txBody>
          <a:bodyPr wrap="none" rtlCol="0">
            <a:spAutoFit/>
          </a:bodyPr>
          <a:lstStyle/>
          <a:p>
            <a:pPr algn="ctr"/>
            <a:r>
              <a:rPr lang="en-US" altLang="zh-CN" sz="1200" dirty="0" smtClean="0">
                <a:solidFill>
                  <a:srgbClr val="1A3F6C"/>
                </a:solidFill>
                <a:latin typeface="Kozuka Gothic Pro R" pitchFamily="34" charset="-128"/>
                <a:ea typeface="Kozuka Gothic Pro R" pitchFamily="34" charset="-128"/>
              </a:rPr>
              <a:t>STATUS JUDGEMENT</a:t>
            </a:r>
            <a:endParaRPr lang="zh-CN" altLang="en-US" sz="1200" dirty="0">
              <a:solidFill>
                <a:srgbClr val="1A3F6C"/>
              </a:solidFill>
              <a:latin typeface="Kozuka Gothic Pro R" pitchFamily="34" charset="-128"/>
              <a:ea typeface="Kozuka Gothic Pro R" pitchFamily="34" charset="-128"/>
            </a:endParaRPr>
          </a:p>
        </p:txBody>
      </p:sp>
      <p:sp>
        <p:nvSpPr>
          <p:cNvPr id="23" name="TextBox 22"/>
          <p:cNvSpPr txBox="1"/>
          <p:nvPr/>
        </p:nvSpPr>
        <p:spPr>
          <a:xfrm>
            <a:off x="4787308" y="2994757"/>
            <a:ext cx="1462260" cy="276999"/>
          </a:xfrm>
          <a:prstGeom prst="rect">
            <a:avLst/>
          </a:prstGeom>
          <a:noFill/>
        </p:spPr>
        <p:txBody>
          <a:bodyPr wrap="none" rtlCol="0">
            <a:spAutoFit/>
          </a:bodyPr>
          <a:lstStyle/>
          <a:p>
            <a:pPr algn="ctr"/>
            <a:r>
              <a:rPr lang="en-US" altLang="zh-CN" sz="1200" dirty="0" smtClean="0">
                <a:solidFill>
                  <a:srgbClr val="1A3F6C"/>
                </a:solidFill>
                <a:latin typeface="Kozuka Gothic Pro R" pitchFamily="34" charset="-128"/>
                <a:ea typeface="Kozuka Gothic Pro R" pitchFamily="34" charset="-128"/>
              </a:rPr>
              <a:t>PARAMENTER SET</a:t>
            </a:r>
            <a:endParaRPr lang="zh-CN" altLang="en-US" sz="1200" dirty="0">
              <a:solidFill>
                <a:srgbClr val="1A3F6C"/>
              </a:solidFill>
              <a:latin typeface="Kozuka Gothic Pro R" pitchFamily="34" charset="-128"/>
              <a:ea typeface="Kozuka Gothic Pro R" pitchFamily="34" charset="-128"/>
            </a:endParaRPr>
          </a:p>
        </p:txBody>
      </p:sp>
      <p:sp>
        <p:nvSpPr>
          <p:cNvPr id="24" name="椭圆 23"/>
          <p:cNvSpPr/>
          <p:nvPr/>
        </p:nvSpPr>
        <p:spPr>
          <a:xfrm>
            <a:off x="2819566" y="217473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2819566" y="259429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2819566" y="3031654"/>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27"/>
          <p:cNvSpPr txBox="1"/>
          <p:nvPr/>
        </p:nvSpPr>
        <p:spPr>
          <a:xfrm>
            <a:off x="3113453" y="3342915"/>
            <a:ext cx="1800493"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模糊控制器设计</a:t>
            </a:r>
            <a:endParaRPr lang="zh-CN" altLang="en-US" dirty="0">
              <a:latin typeface="方正兰亭细黑_GBK" pitchFamily="2" charset="-122"/>
              <a:ea typeface="方正兰亭细黑_GBK" pitchFamily="2" charset="-122"/>
            </a:endParaRPr>
          </a:p>
        </p:txBody>
      </p:sp>
      <p:sp>
        <p:nvSpPr>
          <p:cNvPr id="36" name="TextBox 28"/>
          <p:cNvSpPr txBox="1"/>
          <p:nvPr/>
        </p:nvSpPr>
        <p:spPr>
          <a:xfrm>
            <a:off x="4794379" y="3390235"/>
            <a:ext cx="1636988" cy="276999"/>
          </a:xfrm>
          <a:prstGeom prst="rect">
            <a:avLst/>
          </a:prstGeom>
          <a:noFill/>
        </p:spPr>
        <p:txBody>
          <a:bodyPr wrap="none" rtlCol="0">
            <a:spAutoFit/>
          </a:bodyPr>
          <a:lstStyle/>
          <a:p>
            <a:pPr algn="ctr"/>
            <a:r>
              <a:rPr lang="en-US" altLang="zh-CN" sz="1200" dirty="0" smtClean="0">
                <a:solidFill>
                  <a:srgbClr val="1A3F6C"/>
                </a:solidFill>
                <a:latin typeface="Kozuka Gothic Pro R" pitchFamily="34" charset="-128"/>
                <a:ea typeface="Kozuka Gothic Pro R" pitchFamily="34" charset="-128"/>
              </a:rPr>
              <a:t>FUZZY CONTROLLER</a:t>
            </a:r>
            <a:endParaRPr lang="zh-CN" altLang="en-US" sz="1200" dirty="0">
              <a:solidFill>
                <a:srgbClr val="1A3F6C"/>
              </a:solidFill>
              <a:latin typeface="Kozuka Gothic Pro R" pitchFamily="34" charset="-128"/>
              <a:ea typeface="Kozuka Gothic Pro R" pitchFamily="34" charset="-128"/>
            </a:endParaRPr>
          </a:p>
        </p:txBody>
      </p:sp>
      <p:sp>
        <p:nvSpPr>
          <p:cNvPr id="37" name="椭圆 36"/>
          <p:cNvSpPr/>
          <p:nvPr/>
        </p:nvSpPr>
        <p:spPr>
          <a:xfrm>
            <a:off x="2819565" y="3390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6127268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直接连接符 94"/>
          <p:cNvCxnSpPr/>
          <p:nvPr/>
        </p:nvCxnSpPr>
        <p:spPr>
          <a:xfrm>
            <a:off x="37871" y="624114"/>
            <a:ext cx="678225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2346757" y="1180444"/>
            <a:ext cx="2170787" cy="461665"/>
          </a:xfrm>
          <a:prstGeom prst="rect">
            <a:avLst/>
          </a:prstGeom>
          <a:noFill/>
        </p:spPr>
        <p:txBody>
          <a:bodyPr wrap="none" rtlCol="0">
            <a:spAutoFit/>
          </a:bodyPr>
          <a:lstStyle/>
          <a:p>
            <a:pPr algn="ctr"/>
            <a:r>
              <a:rPr lang="en-US" altLang="zh-CN" sz="1200" dirty="0">
                <a:solidFill>
                  <a:srgbClr val="1A3F6C"/>
                </a:solidFill>
                <a:latin typeface="Kozuka Gothic Pro R" pitchFamily="34" charset="-128"/>
                <a:ea typeface="Kozuka Gothic Pro R" pitchFamily="34" charset="-128"/>
              </a:rPr>
              <a:t>THE RESEARCH </a:t>
            </a:r>
            <a:r>
              <a:rPr lang="en-US" altLang="zh-CN" sz="1200" dirty="0" smtClean="0">
                <a:solidFill>
                  <a:srgbClr val="1A3F6C"/>
                </a:solidFill>
                <a:latin typeface="Kozuka Gothic Pro R" pitchFamily="34" charset="-128"/>
                <a:ea typeface="Kozuka Gothic Pro R" pitchFamily="34" charset="-128"/>
              </a:rPr>
              <a:t>MAIN IDEAS </a:t>
            </a:r>
            <a:endParaRPr lang="en-US" altLang="zh-CN" sz="1200" dirty="0">
              <a:solidFill>
                <a:srgbClr val="1A3F6C"/>
              </a:solidFill>
              <a:latin typeface="Kozuka Gothic Pro R" pitchFamily="34" charset="-128"/>
              <a:ea typeface="Kozuka Gothic Pro R" pitchFamily="34" charset="-128"/>
            </a:endParaRPr>
          </a:p>
          <a:p>
            <a:pPr algn="ctr"/>
            <a:r>
              <a:rPr lang="en-US" altLang="zh-CN" sz="1200" dirty="0">
                <a:solidFill>
                  <a:srgbClr val="1A3F6C"/>
                </a:solidFill>
                <a:latin typeface="Kozuka Gothic Pro R" pitchFamily="34" charset="-128"/>
                <a:ea typeface="Kozuka Gothic Pro R" pitchFamily="34" charset="-128"/>
              </a:rPr>
              <a:t>AND THE PROCESS</a:t>
            </a:r>
            <a:endParaRPr lang="zh-CN" altLang="en-US" sz="1200" dirty="0">
              <a:solidFill>
                <a:srgbClr val="1A3F6C"/>
              </a:solidFill>
              <a:latin typeface="Kozuka Gothic Pro R" pitchFamily="34" charset="-128"/>
              <a:ea typeface="Kozuka Gothic Pro R" pitchFamily="34" charset="-128"/>
            </a:endParaRPr>
          </a:p>
        </p:txBody>
      </p:sp>
      <p:sp>
        <p:nvSpPr>
          <p:cNvPr id="105" name="椭圆 104"/>
          <p:cNvSpPr/>
          <p:nvPr/>
        </p:nvSpPr>
        <p:spPr>
          <a:xfrm>
            <a:off x="109009"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TextBox 105"/>
          <p:cNvSpPr txBox="1"/>
          <p:nvPr/>
        </p:nvSpPr>
        <p:spPr>
          <a:xfrm>
            <a:off x="371086" y="206330"/>
            <a:ext cx="1069524"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主目录</a:t>
            </a:r>
          </a:p>
        </p:txBody>
      </p:sp>
      <p:sp>
        <p:nvSpPr>
          <p:cNvPr id="107" name="TextBox 106"/>
          <p:cNvSpPr txBox="1"/>
          <p:nvPr/>
        </p:nvSpPr>
        <p:spPr>
          <a:xfrm>
            <a:off x="1622214" y="267886"/>
            <a:ext cx="1213794"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CONTENTS</a:t>
            </a:r>
            <a:endParaRPr lang="zh-CN" altLang="en-US" sz="1600" dirty="0">
              <a:solidFill>
                <a:srgbClr val="1A3F6C"/>
              </a:solidFill>
              <a:latin typeface="Kozuka Gothic Pro R" pitchFamily="34" charset="-128"/>
              <a:ea typeface="Kozuka Gothic Pro R" pitchFamily="34" charset="-128"/>
            </a:endParaRPr>
          </a:p>
        </p:txBody>
      </p:sp>
      <p:cxnSp>
        <p:nvCxnSpPr>
          <p:cNvPr id="108" name="直接连接符 107"/>
          <p:cNvCxnSpPr/>
          <p:nvPr/>
        </p:nvCxnSpPr>
        <p:spPr>
          <a:xfrm>
            <a:off x="1488240"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任意多边形 34"/>
          <p:cNvSpPr/>
          <p:nvPr/>
        </p:nvSpPr>
        <p:spPr>
          <a:xfrm>
            <a:off x="598714" y="2220686"/>
            <a:ext cx="5660572" cy="1204692"/>
          </a:xfrm>
          <a:custGeom>
            <a:avLst/>
            <a:gdLst>
              <a:gd name="connsiteX0" fmla="*/ 0 w 5660572"/>
              <a:gd name="connsiteY0" fmla="*/ 14514 h 1204692"/>
              <a:gd name="connsiteX1" fmla="*/ 1407886 w 5660572"/>
              <a:gd name="connsiteY1" fmla="*/ 1204685 h 1204692"/>
              <a:gd name="connsiteX2" fmla="*/ 2815772 w 5660572"/>
              <a:gd name="connsiteY2" fmla="*/ 0 h 1204692"/>
              <a:gd name="connsiteX3" fmla="*/ 4267200 w 5660572"/>
              <a:gd name="connsiteY3" fmla="*/ 1204685 h 1204692"/>
              <a:gd name="connsiteX4" fmla="*/ 5660572 w 5660572"/>
              <a:gd name="connsiteY4" fmla="*/ 0 h 1204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0572" h="1204692">
                <a:moveTo>
                  <a:pt x="0" y="14514"/>
                </a:moveTo>
                <a:cubicBezTo>
                  <a:pt x="469295" y="610809"/>
                  <a:pt x="938591" y="1207104"/>
                  <a:pt x="1407886" y="1204685"/>
                </a:cubicBezTo>
                <a:cubicBezTo>
                  <a:pt x="1877181" y="1202266"/>
                  <a:pt x="2339220" y="0"/>
                  <a:pt x="2815772" y="0"/>
                </a:cubicBezTo>
                <a:cubicBezTo>
                  <a:pt x="3292324" y="0"/>
                  <a:pt x="3793067" y="1204685"/>
                  <a:pt x="4267200" y="1204685"/>
                </a:cubicBezTo>
                <a:cubicBezTo>
                  <a:pt x="4741333" y="1204685"/>
                  <a:pt x="5411410" y="152400"/>
                  <a:pt x="5660572" y="0"/>
                </a:cubicBezTo>
              </a:path>
            </a:pathLst>
          </a:custGeom>
          <a:ln w="76200">
            <a:solidFill>
              <a:srgbClr val="1A3F6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1A3F6C"/>
              </a:solidFill>
            </a:endParaRPr>
          </a:p>
        </p:txBody>
      </p:sp>
      <p:grpSp>
        <p:nvGrpSpPr>
          <p:cNvPr id="10" name="组合 9"/>
          <p:cNvGrpSpPr/>
          <p:nvPr/>
        </p:nvGrpSpPr>
        <p:grpSpPr>
          <a:xfrm>
            <a:off x="374050" y="1661152"/>
            <a:ext cx="1139038" cy="1139038"/>
            <a:chOff x="1180871" y="1661152"/>
            <a:chExt cx="1139038" cy="1139038"/>
          </a:xfrm>
        </p:grpSpPr>
        <p:grpSp>
          <p:nvGrpSpPr>
            <p:cNvPr id="110"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112" name="同心圆 1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13" name="椭圆 1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4" name="TextBox 133"/>
            <p:cNvSpPr txBox="1"/>
            <p:nvPr/>
          </p:nvSpPr>
          <p:spPr>
            <a:xfrm>
              <a:off x="1459284" y="1876728"/>
              <a:ext cx="461986"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1</a:t>
              </a:r>
              <a:endParaRPr lang="zh-CN" altLang="en-US" sz="4000" dirty="0">
                <a:solidFill>
                  <a:srgbClr val="1A3F6C"/>
                </a:solidFill>
                <a:latin typeface="Watford DB" pitchFamily="2" charset="0"/>
                <a:ea typeface="造字工房劲黑（非商用）常规体" pitchFamily="50" charset="-122"/>
              </a:endParaRPr>
            </a:p>
          </p:txBody>
        </p:sp>
      </p:grpSp>
      <p:grpSp>
        <p:nvGrpSpPr>
          <p:cNvPr id="30" name="组合 29"/>
          <p:cNvGrpSpPr/>
          <p:nvPr/>
        </p:nvGrpSpPr>
        <p:grpSpPr>
          <a:xfrm>
            <a:off x="1448676" y="2836786"/>
            <a:ext cx="1139038" cy="1139038"/>
            <a:chOff x="2591676" y="2836786"/>
            <a:chExt cx="1139038" cy="1139038"/>
          </a:xfrm>
        </p:grpSpPr>
        <p:grpSp>
          <p:nvGrpSpPr>
            <p:cNvPr id="120" name="组合 119"/>
            <p:cNvGrpSpPr/>
            <p:nvPr/>
          </p:nvGrpSpPr>
          <p:grpSpPr>
            <a:xfrm>
              <a:off x="2591676" y="2836786"/>
              <a:ext cx="1139038" cy="1139038"/>
              <a:chOff x="304800" y="673100"/>
              <a:chExt cx="4000500" cy="4000500"/>
            </a:xfrm>
            <a:effectLst>
              <a:outerShdw blurRad="444500" dist="254000" dir="8100000" algn="tr" rotWithShape="0">
                <a:prstClr val="black">
                  <a:alpha val="50000"/>
                </a:prstClr>
              </a:outerShdw>
            </a:effectLst>
          </p:grpSpPr>
          <p:sp>
            <p:nvSpPr>
              <p:cNvPr id="122" name="同心圆 1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23" name="椭圆 12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5" name="TextBox 134"/>
            <p:cNvSpPr txBox="1"/>
            <p:nvPr/>
          </p:nvSpPr>
          <p:spPr>
            <a:xfrm>
              <a:off x="2870089" y="3052362"/>
              <a:ext cx="461986"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2</a:t>
              </a:r>
              <a:endParaRPr lang="zh-CN" altLang="en-US" sz="4000" dirty="0">
                <a:solidFill>
                  <a:srgbClr val="1A3F6C"/>
                </a:solidFill>
                <a:latin typeface="Watford DB" pitchFamily="2" charset="0"/>
                <a:ea typeface="造字工房劲黑（非商用）常规体" pitchFamily="50" charset="-122"/>
              </a:endParaRPr>
            </a:p>
          </p:txBody>
        </p:sp>
      </p:grpSp>
      <p:grpSp>
        <p:nvGrpSpPr>
          <p:cNvPr id="31" name="组合 30"/>
          <p:cNvGrpSpPr/>
          <p:nvPr/>
        </p:nvGrpSpPr>
        <p:grpSpPr>
          <a:xfrm>
            <a:off x="2859481" y="1661152"/>
            <a:ext cx="1139038" cy="1139038"/>
            <a:chOff x="4002481" y="1661152"/>
            <a:chExt cx="1139038" cy="1139038"/>
          </a:xfrm>
        </p:grpSpPr>
        <p:grpSp>
          <p:nvGrpSpPr>
            <p:cNvPr id="130" name="组合 129"/>
            <p:cNvGrpSpPr/>
            <p:nvPr/>
          </p:nvGrpSpPr>
          <p:grpSpPr>
            <a:xfrm>
              <a:off x="4002481" y="1661152"/>
              <a:ext cx="1139038" cy="1139038"/>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33" name="椭圆 1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6" name="TextBox 135"/>
            <p:cNvSpPr txBox="1"/>
            <p:nvPr/>
          </p:nvSpPr>
          <p:spPr>
            <a:xfrm>
              <a:off x="4280894" y="1876728"/>
              <a:ext cx="461986"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3</a:t>
              </a:r>
              <a:endParaRPr lang="zh-CN" altLang="en-US" sz="4000" dirty="0">
                <a:solidFill>
                  <a:srgbClr val="1A3F6C"/>
                </a:solidFill>
                <a:latin typeface="Watford DB" pitchFamily="2" charset="0"/>
                <a:ea typeface="造字工房劲黑（非商用）常规体" pitchFamily="50" charset="-122"/>
              </a:endParaRPr>
            </a:p>
          </p:txBody>
        </p:sp>
      </p:grpSp>
      <p:grpSp>
        <p:nvGrpSpPr>
          <p:cNvPr id="32" name="组合 31"/>
          <p:cNvGrpSpPr/>
          <p:nvPr/>
        </p:nvGrpSpPr>
        <p:grpSpPr>
          <a:xfrm>
            <a:off x="4270286" y="2836786"/>
            <a:ext cx="1139038" cy="1139038"/>
            <a:chOff x="5413286" y="2836786"/>
            <a:chExt cx="1139038" cy="1139038"/>
          </a:xfrm>
        </p:grpSpPr>
        <p:grpSp>
          <p:nvGrpSpPr>
            <p:cNvPr id="115" name="组合 114"/>
            <p:cNvGrpSpPr/>
            <p:nvPr/>
          </p:nvGrpSpPr>
          <p:grpSpPr>
            <a:xfrm>
              <a:off x="5413286" y="2836786"/>
              <a:ext cx="1139038" cy="1139038"/>
              <a:chOff x="304800" y="673100"/>
              <a:chExt cx="4000500" cy="4000500"/>
            </a:xfrm>
            <a:effectLst>
              <a:outerShdw blurRad="444500" dist="254000" dir="8100000" algn="tr" rotWithShape="0">
                <a:prstClr val="black">
                  <a:alpha val="50000"/>
                </a:prstClr>
              </a:outerShdw>
            </a:effectLst>
          </p:grpSpPr>
          <p:sp>
            <p:nvSpPr>
              <p:cNvPr id="117" name="同心圆 1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18" name="椭圆 1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7" name="TextBox 136"/>
            <p:cNvSpPr txBox="1"/>
            <p:nvPr/>
          </p:nvSpPr>
          <p:spPr>
            <a:xfrm>
              <a:off x="5691699" y="3052362"/>
              <a:ext cx="461986"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4</a:t>
              </a:r>
              <a:endParaRPr lang="zh-CN" altLang="en-US" sz="4000" dirty="0">
                <a:solidFill>
                  <a:srgbClr val="1A3F6C"/>
                </a:solidFill>
                <a:latin typeface="Watford DB" pitchFamily="2" charset="0"/>
                <a:ea typeface="造字工房劲黑（非商用）常规体" pitchFamily="50" charset="-122"/>
              </a:endParaRPr>
            </a:p>
          </p:txBody>
        </p:sp>
      </p:grpSp>
      <p:grpSp>
        <p:nvGrpSpPr>
          <p:cNvPr id="33" name="组合 32"/>
          <p:cNvGrpSpPr/>
          <p:nvPr/>
        </p:nvGrpSpPr>
        <p:grpSpPr>
          <a:xfrm>
            <a:off x="5412147" y="1661152"/>
            <a:ext cx="1139038" cy="1139038"/>
            <a:chOff x="6824091" y="1661152"/>
            <a:chExt cx="1139038" cy="1139038"/>
          </a:xfrm>
        </p:grpSpPr>
        <p:grpSp>
          <p:nvGrpSpPr>
            <p:cNvPr id="125" name="组合 124"/>
            <p:cNvGrpSpPr/>
            <p:nvPr/>
          </p:nvGrpSpPr>
          <p:grpSpPr>
            <a:xfrm>
              <a:off x="6824091" y="1661152"/>
              <a:ext cx="1139038" cy="1139038"/>
              <a:chOff x="304800" y="673100"/>
              <a:chExt cx="4000500" cy="4000500"/>
            </a:xfrm>
            <a:effectLst>
              <a:outerShdw blurRad="444500" dist="254000" dir="8100000" algn="tr" rotWithShape="0">
                <a:prstClr val="black">
                  <a:alpha val="50000"/>
                </a:prstClr>
              </a:outerShdw>
            </a:effectLst>
          </p:grpSpPr>
          <p:sp>
            <p:nvSpPr>
              <p:cNvPr id="127" name="同心圆 1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28" name="椭圆 12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42" name="TextBox 141"/>
            <p:cNvSpPr txBox="1"/>
            <p:nvPr/>
          </p:nvSpPr>
          <p:spPr>
            <a:xfrm>
              <a:off x="7102504" y="1876728"/>
              <a:ext cx="461986"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5</a:t>
              </a:r>
              <a:endParaRPr lang="zh-CN" altLang="en-US" sz="4000" dirty="0">
                <a:solidFill>
                  <a:srgbClr val="1A3F6C"/>
                </a:solidFill>
                <a:latin typeface="Watford DB" pitchFamily="2" charset="0"/>
                <a:ea typeface="造字工房劲黑（非商用）常规体" pitchFamily="50" charset="-122"/>
              </a:endParaRPr>
            </a:p>
          </p:txBody>
        </p:sp>
      </p:grpSp>
      <p:sp>
        <p:nvSpPr>
          <p:cNvPr id="144" name="TextBox 143"/>
          <p:cNvSpPr txBox="1"/>
          <p:nvPr/>
        </p:nvSpPr>
        <p:spPr>
          <a:xfrm>
            <a:off x="234010" y="880446"/>
            <a:ext cx="1800493"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课题背景及内容</a:t>
            </a:r>
          </a:p>
        </p:txBody>
      </p:sp>
      <p:sp>
        <p:nvSpPr>
          <p:cNvPr id="145" name="TextBox 144"/>
          <p:cNvSpPr txBox="1"/>
          <p:nvPr/>
        </p:nvSpPr>
        <p:spPr>
          <a:xfrm>
            <a:off x="1233365" y="4169425"/>
            <a:ext cx="1569660"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实验平台搭建</a:t>
            </a:r>
            <a:endParaRPr lang="zh-CN" altLang="en-US" dirty="0">
              <a:latin typeface="方正兰亭细黑_GBK" pitchFamily="2" charset="-122"/>
              <a:ea typeface="方正兰亭细黑_GBK" pitchFamily="2" charset="-122"/>
            </a:endParaRPr>
          </a:p>
        </p:txBody>
      </p:sp>
      <p:sp>
        <p:nvSpPr>
          <p:cNvPr id="146" name="TextBox 145"/>
          <p:cNvSpPr txBox="1"/>
          <p:nvPr/>
        </p:nvSpPr>
        <p:spPr>
          <a:xfrm>
            <a:off x="2519755" y="880446"/>
            <a:ext cx="1800493"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研究思路及过程</a:t>
            </a:r>
          </a:p>
        </p:txBody>
      </p:sp>
      <p:sp>
        <p:nvSpPr>
          <p:cNvPr id="147" name="TextBox 146"/>
          <p:cNvSpPr txBox="1"/>
          <p:nvPr/>
        </p:nvSpPr>
        <p:spPr>
          <a:xfrm>
            <a:off x="3799998" y="4114562"/>
            <a:ext cx="2262158"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实验对比与加工效果</a:t>
            </a:r>
          </a:p>
        </p:txBody>
      </p:sp>
      <p:sp>
        <p:nvSpPr>
          <p:cNvPr id="148" name="TextBox 147"/>
          <p:cNvSpPr txBox="1"/>
          <p:nvPr/>
        </p:nvSpPr>
        <p:spPr>
          <a:xfrm>
            <a:off x="5312252" y="880446"/>
            <a:ext cx="1338828" cy="369332"/>
          </a:xfrm>
          <a:prstGeom prst="rect">
            <a:avLst/>
          </a:prstGeom>
          <a:noFill/>
        </p:spPr>
        <p:txBody>
          <a:bodyPr wrap="none" rtlCol="0">
            <a:spAutoFit/>
          </a:bodyPr>
          <a:lstStyle/>
          <a:p>
            <a:r>
              <a:rPr lang="zh-CN" altLang="en-US" dirty="0">
                <a:latin typeface="方正兰亭细黑_GBK" pitchFamily="2" charset="-122"/>
                <a:ea typeface="方正兰亭细黑_GBK" pitchFamily="2" charset="-122"/>
              </a:rPr>
              <a:t>总结与展望</a:t>
            </a:r>
          </a:p>
        </p:txBody>
      </p:sp>
      <p:sp>
        <p:nvSpPr>
          <p:cNvPr id="149" name="TextBox 148"/>
          <p:cNvSpPr txBox="1"/>
          <p:nvPr/>
        </p:nvSpPr>
        <p:spPr>
          <a:xfrm>
            <a:off x="187341" y="1165931"/>
            <a:ext cx="1954382" cy="461665"/>
          </a:xfrm>
          <a:prstGeom prst="rect">
            <a:avLst/>
          </a:prstGeom>
          <a:noFill/>
        </p:spPr>
        <p:txBody>
          <a:bodyPr wrap="none" rtlCol="0">
            <a:spAutoFit/>
          </a:bodyPr>
          <a:lstStyle/>
          <a:p>
            <a:pPr algn="ctr"/>
            <a:r>
              <a:rPr lang="en-US" altLang="zh-CN" sz="1200" dirty="0" smtClean="0">
                <a:solidFill>
                  <a:srgbClr val="1A3F6C"/>
                </a:solidFill>
                <a:latin typeface="Kozuka Gothic Pro R" pitchFamily="34" charset="-128"/>
                <a:ea typeface="Kozuka Gothic Pro R" pitchFamily="34" charset="-128"/>
              </a:rPr>
              <a:t>THE SUBJECT  </a:t>
            </a:r>
            <a:r>
              <a:rPr lang="en-US" altLang="zh-CN" sz="1200" dirty="0">
                <a:solidFill>
                  <a:srgbClr val="1A3F6C"/>
                </a:solidFill>
                <a:latin typeface="Kozuka Gothic Pro R" pitchFamily="34" charset="-128"/>
                <a:ea typeface="Kozuka Gothic Pro R" pitchFamily="34" charset="-128"/>
              </a:rPr>
              <a:t>BACKGRO</a:t>
            </a:r>
            <a:endParaRPr lang="en-US" altLang="zh-CN" sz="1200" dirty="0" smtClean="0">
              <a:solidFill>
                <a:srgbClr val="1A3F6C"/>
              </a:solidFill>
              <a:latin typeface="Kozuka Gothic Pro R" pitchFamily="34" charset="-128"/>
              <a:ea typeface="Kozuka Gothic Pro R" pitchFamily="34" charset="-128"/>
            </a:endParaRPr>
          </a:p>
          <a:p>
            <a:pPr algn="ctr"/>
            <a:r>
              <a:rPr lang="en-US" altLang="zh-CN" sz="1200" dirty="0" smtClean="0">
                <a:solidFill>
                  <a:srgbClr val="1A3F6C"/>
                </a:solidFill>
                <a:latin typeface="Kozuka Gothic Pro R" pitchFamily="34" charset="-128"/>
                <a:ea typeface="Kozuka Gothic Pro R" pitchFamily="34" charset="-128"/>
              </a:rPr>
              <a:t>UND AND </a:t>
            </a:r>
            <a:r>
              <a:rPr lang="en-US" altLang="zh-CN" sz="1200" dirty="0">
                <a:solidFill>
                  <a:srgbClr val="1A3F6C"/>
                </a:solidFill>
                <a:latin typeface="Kozuka Gothic Pro R" pitchFamily="34" charset="-128"/>
                <a:ea typeface="Kozuka Gothic Pro R" pitchFamily="34" charset="-128"/>
              </a:rPr>
              <a:t>CONTENT</a:t>
            </a:r>
            <a:endParaRPr lang="zh-CN" altLang="en-US" sz="1200" dirty="0">
              <a:solidFill>
                <a:srgbClr val="1A3F6C"/>
              </a:solidFill>
              <a:latin typeface="Kozuka Gothic Pro R" pitchFamily="34" charset="-128"/>
              <a:ea typeface="Kozuka Gothic Pro R" pitchFamily="34" charset="-128"/>
            </a:endParaRPr>
          </a:p>
        </p:txBody>
      </p:sp>
      <p:sp>
        <p:nvSpPr>
          <p:cNvPr id="150" name="TextBox 149"/>
          <p:cNvSpPr txBox="1"/>
          <p:nvPr/>
        </p:nvSpPr>
        <p:spPr>
          <a:xfrm>
            <a:off x="1205985" y="4445123"/>
            <a:ext cx="1582486" cy="276999"/>
          </a:xfrm>
          <a:prstGeom prst="rect">
            <a:avLst/>
          </a:prstGeom>
          <a:noFill/>
        </p:spPr>
        <p:txBody>
          <a:bodyPr wrap="none" rtlCol="0">
            <a:spAutoFit/>
          </a:bodyPr>
          <a:lstStyle/>
          <a:p>
            <a:pPr algn="ctr"/>
            <a:r>
              <a:rPr lang="en-US" altLang="zh-CN" sz="1200" dirty="0" smtClean="0">
                <a:solidFill>
                  <a:srgbClr val="1A3F6C"/>
                </a:solidFill>
                <a:latin typeface="Kozuka Gothic Pro R" pitchFamily="34" charset="-128"/>
                <a:ea typeface="Kozuka Gothic Pro R" pitchFamily="34" charset="-128"/>
              </a:rPr>
              <a:t>EXPERIMENT SETUP</a:t>
            </a:r>
            <a:endParaRPr lang="zh-CN" altLang="en-US" sz="1200" dirty="0">
              <a:solidFill>
                <a:srgbClr val="1A3F6C"/>
              </a:solidFill>
              <a:latin typeface="Kozuka Gothic Pro R" pitchFamily="34" charset="-128"/>
              <a:ea typeface="Kozuka Gothic Pro R" pitchFamily="34" charset="-128"/>
            </a:endParaRPr>
          </a:p>
        </p:txBody>
      </p:sp>
      <p:sp>
        <p:nvSpPr>
          <p:cNvPr id="151" name="TextBox 150"/>
          <p:cNvSpPr txBox="1"/>
          <p:nvPr/>
        </p:nvSpPr>
        <p:spPr>
          <a:xfrm>
            <a:off x="3756753" y="4417979"/>
            <a:ext cx="2299027" cy="461665"/>
          </a:xfrm>
          <a:prstGeom prst="rect">
            <a:avLst/>
          </a:prstGeom>
          <a:noFill/>
        </p:spPr>
        <p:txBody>
          <a:bodyPr wrap="none" rtlCol="0">
            <a:spAutoFit/>
          </a:bodyPr>
          <a:lstStyle/>
          <a:p>
            <a:pPr algn="ctr"/>
            <a:r>
              <a:rPr lang="en-US" altLang="zh-CN" sz="1200" dirty="0" smtClean="0">
                <a:solidFill>
                  <a:srgbClr val="1A3F6C"/>
                </a:solidFill>
                <a:latin typeface="Kozuka Gothic Pro R" pitchFamily="34" charset="-128"/>
                <a:ea typeface="Kozuka Gothic Pro R" pitchFamily="34" charset="-128"/>
              </a:rPr>
              <a:t>EXPERIMENTAL COMPARISON </a:t>
            </a:r>
          </a:p>
          <a:p>
            <a:pPr algn="ctr"/>
            <a:r>
              <a:rPr lang="en-US" altLang="zh-CN" sz="1200" dirty="0" smtClean="0">
                <a:solidFill>
                  <a:srgbClr val="1A3F6C"/>
                </a:solidFill>
                <a:latin typeface="Kozuka Gothic Pro R" pitchFamily="34" charset="-128"/>
                <a:ea typeface="Kozuka Gothic Pro R" pitchFamily="34" charset="-128"/>
              </a:rPr>
              <a:t>AND PEOCESSING EFFECT</a:t>
            </a:r>
            <a:endParaRPr lang="zh-CN" altLang="en-US" sz="1200" dirty="0">
              <a:solidFill>
                <a:srgbClr val="1A3F6C"/>
              </a:solidFill>
              <a:latin typeface="Kozuka Gothic Pro R" pitchFamily="34" charset="-128"/>
              <a:ea typeface="Kozuka Gothic Pro R" pitchFamily="34" charset="-128"/>
            </a:endParaRPr>
          </a:p>
        </p:txBody>
      </p:sp>
      <p:sp>
        <p:nvSpPr>
          <p:cNvPr id="152" name="TextBox 151"/>
          <p:cNvSpPr txBox="1"/>
          <p:nvPr/>
        </p:nvSpPr>
        <p:spPr>
          <a:xfrm>
            <a:off x="5419192" y="1171179"/>
            <a:ext cx="1285928" cy="461665"/>
          </a:xfrm>
          <a:prstGeom prst="rect">
            <a:avLst/>
          </a:prstGeom>
          <a:noFill/>
        </p:spPr>
        <p:txBody>
          <a:bodyPr wrap="none" rtlCol="0">
            <a:spAutoFit/>
          </a:bodyPr>
          <a:lstStyle/>
          <a:p>
            <a:pPr algn="ctr"/>
            <a:r>
              <a:rPr lang="en-US" altLang="zh-CN" sz="1200" dirty="0">
                <a:solidFill>
                  <a:srgbClr val="1A3F6C"/>
                </a:solidFill>
                <a:latin typeface="Kozuka Gothic Pro R" pitchFamily="34" charset="-128"/>
                <a:ea typeface="Kozuka Gothic Pro R" pitchFamily="34" charset="-128"/>
              </a:rPr>
              <a:t>SUMMARY</a:t>
            </a:r>
            <a:endParaRPr lang="zh-CN" altLang="en-US" sz="1200" dirty="0">
              <a:solidFill>
                <a:srgbClr val="1A3F6C"/>
              </a:solidFill>
              <a:latin typeface="Kozuka Gothic Pro R" pitchFamily="34" charset="-128"/>
              <a:ea typeface="Kozuka Gothic Pro R" pitchFamily="34" charset="-128"/>
            </a:endParaRPr>
          </a:p>
          <a:p>
            <a:pPr algn="ctr"/>
            <a:r>
              <a:rPr lang="en-US" altLang="zh-CN" sz="1200" dirty="0" smtClean="0">
                <a:solidFill>
                  <a:srgbClr val="1A3F6C"/>
                </a:solidFill>
                <a:latin typeface="Kozuka Gothic Pro R" pitchFamily="34" charset="-128"/>
                <a:ea typeface="Kozuka Gothic Pro R" pitchFamily="34" charset="-128"/>
              </a:rPr>
              <a:t>AND PEOSPECT</a:t>
            </a:r>
            <a:endParaRPr lang="en-US" altLang="zh-CN" sz="1200" dirty="0">
              <a:solidFill>
                <a:srgbClr val="1A3F6C"/>
              </a:solidFill>
              <a:latin typeface="Kozuka Gothic Pro R" pitchFamily="34" charset="-128"/>
              <a:ea typeface="Kozuka Gothic Pro R" pitchFamily="34" charset="-128"/>
            </a:endParaRPr>
          </a:p>
        </p:txBody>
      </p:sp>
      <p:sp>
        <p:nvSpPr>
          <p:cNvPr id="153" name="TextBox 152"/>
          <p:cNvSpPr txBox="1"/>
          <p:nvPr/>
        </p:nvSpPr>
        <p:spPr>
          <a:xfrm>
            <a:off x="8323990" y="6382589"/>
            <a:ext cx="877163" cy="369332"/>
          </a:xfrm>
          <a:prstGeom prst="rect">
            <a:avLst/>
          </a:prstGeom>
          <a:noFill/>
        </p:spPr>
        <p:txBody>
          <a:bodyPr wrap="none" rtlCol="0">
            <a:spAutoFit/>
          </a:bodyPr>
          <a:lstStyle/>
          <a:p>
            <a:r>
              <a:rPr lang="zh-CN" altLang="en-US" dirty="0"/>
              <a:t>延时符</a:t>
            </a:r>
          </a:p>
        </p:txBody>
      </p:sp>
      <p:sp>
        <p:nvSpPr>
          <p:cNvPr id="45"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265855958"/>
      </p:ext>
    </p:extLst>
  </p:cSld>
  <p:clrMapOvr>
    <a:masterClrMapping/>
  </p:clrMapOvr>
  <p:transition spd="slow" advTm="0">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2249334"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信号采集与处理</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692874" y="267886"/>
            <a:ext cx="1710725"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SIGNAL PROCES</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404261" y="803943"/>
            <a:ext cx="2327891" cy="444187"/>
            <a:chOff x="814328" y="3219334"/>
            <a:chExt cx="2266827" cy="432536"/>
          </a:xfrm>
        </p:grpSpPr>
        <p:grpSp>
          <p:nvGrpSpPr>
            <p:cNvPr id="25" name="组合 24"/>
            <p:cNvGrpSpPr/>
            <p:nvPr/>
          </p:nvGrpSpPr>
          <p:grpSpPr>
            <a:xfrm>
              <a:off x="814328" y="3219334"/>
              <a:ext cx="2266827" cy="432536"/>
              <a:chOff x="2173927" y="3285519"/>
              <a:chExt cx="2876394" cy="548848"/>
            </a:xfrm>
          </p:grpSpPr>
          <p:grpSp>
            <p:nvGrpSpPr>
              <p:cNvPr id="27" name="组合 26"/>
              <p:cNvGrpSpPr/>
              <p:nvPr/>
            </p:nvGrpSpPr>
            <p:grpSpPr>
              <a:xfrm>
                <a:off x="2173927" y="3285519"/>
                <a:ext cx="2876394" cy="548848"/>
                <a:chOff x="4304043" y="1286668"/>
                <a:chExt cx="6414044" cy="2757793"/>
              </a:xfrm>
              <a:effectLst>
                <a:outerShdw blurRad="381000" dist="254000" dir="8100000" algn="tr" rotWithShape="0">
                  <a:prstClr val="black">
                    <a:alpha val="40000"/>
                  </a:prstClr>
                </a:outerShdw>
              </a:effectLst>
            </p:grpSpPr>
            <p:sp>
              <p:nvSpPr>
                <p:cNvPr id="29" name="圆角矩形 28"/>
                <p:cNvSpPr/>
                <p:nvPr/>
              </p:nvSpPr>
              <p:spPr>
                <a:xfrm>
                  <a:off x="4304043" y="1286668"/>
                  <a:ext cx="64140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4351923" y="1373339"/>
                  <a:ext cx="6323887"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p:cNvSpPr/>
              <p:nvPr/>
            </p:nvSpPr>
            <p:spPr>
              <a:xfrm>
                <a:off x="2270357" y="3351544"/>
                <a:ext cx="394740" cy="394741"/>
              </a:xfrm>
              <a:prstGeom prst="ellipse">
                <a:avLst/>
              </a:prstGeom>
              <a:solidFill>
                <a:srgbClr val="1A3F6C"/>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1</a:t>
                </a:r>
                <a:endParaRPr lang="zh-CN" altLang="en-US" dirty="0">
                  <a:solidFill>
                    <a:schemeClr val="bg1"/>
                  </a:solidFill>
                </a:endParaRPr>
              </a:p>
            </p:txBody>
          </p:sp>
        </p:grpSp>
        <p:sp>
          <p:nvSpPr>
            <p:cNvPr id="26" name="TextBox 60"/>
            <p:cNvSpPr txBox="1"/>
            <p:nvPr/>
          </p:nvSpPr>
          <p:spPr>
            <a:xfrm>
              <a:off x="1139540" y="3319207"/>
              <a:ext cx="1926672"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en-US" altLang="zh-CN" sz="1300" dirty="0" smtClean="0">
                  <a:solidFill>
                    <a:schemeClr val="tx1">
                      <a:lumMod val="85000"/>
                      <a:lumOff val="15000"/>
                    </a:schemeClr>
                  </a:solidFill>
                  <a:latin typeface="+mn-ea"/>
                </a:rPr>
                <a:t>STM32 </a:t>
              </a:r>
              <a:r>
                <a:rPr lang="zh-CN" altLang="en-US" sz="1300" dirty="0" smtClean="0">
                  <a:solidFill>
                    <a:schemeClr val="tx1">
                      <a:lumMod val="85000"/>
                      <a:lumOff val="15000"/>
                    </a:schemeClr>
                  </a:solidFill>
                  <a:latin typeface="+mn-ea"/>
                </a:rPr>
                <a:t>最小系统</a:t>
              </a:r>
              <a:endParaRPr lang="zh-CN" altLang="en-US" sz="1300" dirty="0">
                <a:solidFill>
                  <a:schemeClr val="tx1">
                    <a:lumMod val="85000"/>
                    <a:lumOff val="15000"/>
                  </a:schemeClr>
                </a:solidFill>
                <a:latin typeface="+mn-ea"/>
              </a:endParaRPr>
            </a:p>
          </p:txBody>
        </p:sp>
      </p:grpSp>
      <p:graphicFrame>
        <p:nvGraphicFramePr>
          <p:cNvPr id="3" name="对象 2"/>
          <p:cNvGraphicFramePr>
            <a:graphicFrameLocks noChangeAspect="1"/>
          </p:cNvGraphicFramePr>
          <p:nvPr>
            <p:extLst>
              <p:ext uri="{D42A27DB-BD31-4B8C-83A1-F6EECF244321}">
                <p14:modId xmlns:p14="http://schemas.microsoft.com/office/powerpoint/2010/main" val="3827008616"/>
              </p:ext>
            </p:extLst>
          </p:nvPr>
        </p:nvGraphicFramePr>
        <p:xfrm>
          <a:off x="883058" y="1526418"/>
          <a:ext cx="2105025" cy="228600"/>
        </p:xfrm>
        <a:graphic>
          <a:graphicData uri="http://schemas.openxmlformats.org/presentationml/2006/ole">
            <mc:AlternateContent xmlns:mc="http://schemas.openxmlformats.org/markup-compatibility/2006">
              <mc:Choice xmlns:v="urn:schemas-microsoft-com:vml" Requires="v">
                <p:oleObj spid="_x0000_s7259" name="Equation" r:id="rId4" imgW="2108200" imgH="228600" progId="Equation.DSMT4">
                  <p:embed/>
                </p:oleObj>
              </mc:Choice>
              <mc:Fallback>
                <p:oleObj name="Equation" r:id="rId4" imgW="2108200" imgH="2286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058" y="1526418"/>
                        <a:ext cx="2105025"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8" name="组合 37"/>
          <p:cNvGrpSpPr/>
          <p:nvPr/>
        </p:nvGrpSpPr>
        <p:grpSpPr>
          <a:xfrm>
            <a:off x="404261" y="1913903"/>
            <a:ext cx="2327891" cy="444187"/>
            <a:chOff x="814328" y="3219334"/>
            <a:chExt cx="2266827" cy="432536"/>
          </a:xfrm>
        </p:grpSpPr>
        <p:grpSp>
          <p:nvGrpSpPr>
            <p:cNvPr id="39" name="组合 38"/>
            <p:cNvGrpSpPr/>
            <p:nvPr/>
          </p:nvGrpSpPr>
          <p:grpSpPr>
            <a:xfrm>
              <a:off x="814328" y="3219334"/>
              <a:ext cx="2266827" cy="432536"/>
              <a:chOff x="2173927" y="3285519"/>
              <a:chExt cx="2876394" cy="548848"/>
            </a:xfrm>
          </p:grpSpPr>
          <p:grpSp>
            <p:nvGrpSpPr>
              <p:cNvPr id="42" name="组合 41"/>
              <p:cNvGrpSpPr/>
              <p:nvPr/>
            </p:nvGrpSpPr>
            <p:grpSpPr>
              <a:xfrm>
                <a:off x="2173927" y="3285519"/>
                <a:ext cx="2876394" cy="548848"/>
                <a:chOff x="4304043" y="1286668"/>
                <a:chExt cx="6414044" cy="2757793"/>
              </a:xfrm>
              <a:effectLst>
                <a:outerShdw blurRad="381000" dist="254000" dir="8100000" algn="tr" rotWithShape="0">
                  <a:prstClr val="black">
                    <a:alpha val="40000"/>
                  </a:prstClr>
                </a:outerShdw>
              </a:effectLst>
            </p:grpSpPr>
            <p:sp>
              <p:nvSpPr>
                <p:cNvPr id="46" name="圆角矩形 45"/>
                <p:cNvSpPr/>
                <p:nvPr/>
              </p:nvSpPr>
              <p:spPr>
                <a:xfrm>
                  <a:off x="4304043" y="1286668"/>
                  <a:ext cx="64140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4351922" y="1373340"/>
                  <a:ext cx="6323891" cy="2584448"/>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椭圆 44"/>
              <p:cNvSpPr/>
              <p:nvPr/>
            </p:nvSpPr>
            <p:spPr>
              <a:xfrm>
                <a:off x="2270357" y="3351544"/>
                <a:ext cx="394740" cy="394741"/>
              </a:xfrm>
              <a:prstGeom prst="ellipse">
                <a:avLst/>
              </a:prstGeom>
              <a:solidFill>
                <a:srgbClr val="1A3F6C"/>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2</a:t>
                </a:r>
                <a:endParaRPr lang="zh-CN" altLang="en-US" dirty="0">
                  <a:solidFill>
                    <a:schemeClr val="bg1"/>
                  </a:solidFill>
                </a:endParaRPr>
              </a:p>
            </p:txBody>
          </p:sp>
        </p:grpSp>
        <p:sp>
          <p:nvSpPr>
            <p:cNvPr id="40" name="TextBox 60"/>
            <p:cNvSpPr txBox="1"/>
            <p:nvPr/>
          </p:nvSpPr>
          <p:spPr>
            <a:xfrm>
              <a:off x="1139540" y="3319207"/>
              <a:ext cx="1926672"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300" dirty="0" smtClean="0">
                  <a:solidFill>
                    <a:schemeClr val="tx1">
                      <a:lumMod val="85000"/>
                      <a:lumOff val="15000"/>
                    </a:schemeClr>
                  </a:solidFill>
                  <a:latin typeface="+mn-ea"/>
                </a:rPr>
                <a:t>单片机程序框架设计</a:t>
              </a:r>
              <a:endParaRPr lang="zh-CN" altLang="en-US" sz="1300" dirty="0">
                <a:solidFill>
                  <a:schemeClr val="tx1">
                    <a:lumMod val="85000"/>
                    <a:lumOff val="15000"/>
                  </a:schemeClr>
                </a:solidFill>
                <a:latin typeface="+mn-ea"/>
              </a:endParaRPr>
            </a:p>
          </p:txBody>
        </p:sp>
      </p:grpSp>
      <p:graphicFrame>
        <p:nvGraphicFramePr>
          <p:cNvPr id="7" name="对象 6"/>
          <p:cNvGraphicFramePr>
            <a:graphicFrameLocks noChangeAspect="1"/>
          </p:cNvGraphicFramePr>
          <p:nvPr>
            <p:extLst>
              <p:ext uri="{D42A27DB-BD31-4B8C-83A1-F6EECF244321}">
                <p14:modId xmlns:p14="http://schemas.microsoft.com/office/powerpoint/2010/main" val="1422127037"/>
              </p:ext>
            </p:extLst>
          </p:nvPr>
        </p:nvGraphicFramePr>
        <p:xfrm>
          <a:off x="482303" y="2516975"/>
          <a:ext cx="2571750" cy="2400300"/>
        </p:xfrm>
        <a:graphic>
          <a:graphicData uri="http://schemas.openxmlformats.org/presentationml/2006/ole">
            <mc:AlternateContent xmlns:mc="http://schemas.openxmlformats.org/markup-compatibility/2006">
              <mc:Choice xmlns:v="urn:schemas-microsoft-com:vml" Requires="v">
                <p:oleObj spid="_x0000_s7260" name="Visio" r:id="rId6" imgW="2581407" imgH="2400172" progId="Visio.Drawing.15">
                  <p:embed/>
                </p:oleObj>
              </mc:Choice>
              <mc:Fallback>
                <p:oleObj name="Visio" r:id="rId6" imgW="2581407" imgH="2400172" progId="Visio.Drawing.15">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303" y="2516975"/>
                        <a:ext cx="2571750" cy="2400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8" name="组合 47"/>
          <p:cNvGrpSpPr/>
          <p:nvPr/>
        </p:nvGrpSpPr>
        <p:grpSpPr>
          <a:xfrm>
            <a:off x="3732840" y="817903"/>
            <a:ext cx="2327891" cy="444187"/>
            <a:chOff x="814328" y="3219334"/>
            <a:chExt cx="2266827" cy="432536"/>
          </a:xfrm>
        </p:grpSpPr>
        <p:grpSp>
          <p:nvGrpSpPr>
            <p:cNvPr id="49" name="组合 48"/>
            <p:cNvGrpSpPr/>
            <p:nvPr/>
          </p:nvGrpSpPr>
          <p:grpSpPr>
            <a:xfrm>
              <a:off x="814328" y="3219334"/>
              <a:ext cx="2266827" cy="432536"/>
              <a:chOff x="2173927" y="3285519"/>
              <a:chExt cx="2876394" cy="548848"/>
            </a:xfrm>
          </p:grpSpPr>
          <p:grpSp>
            <p:nvGrpSpPr>
              <p:cNvPr id="51" name="组合 50"/>
              <p:cNvGrpSpPr/>
              <p:nvPr/>
            </p:nvGrpSpPr>
            <p:grpSpPr>
              <a:xfrm>
                <a:off x="2173927" y="3285519"/>
                <a:ext cx="2876394" cy="548848"/>
                <a:chOff x="4304043" y="1286668"/>
                <a:chExt cx="6414044" cy="2757793"/>
              </a:xfrm>
              <a:effectLst>
                <a:outerShdw blurRad="381000" dist="254000" dir="8100000" algn="tr" rotWithShape="0">
                  <a:prstClr val="black">
                    <a:alpha val="40000"/>
                  </a:prstClr>
                </a:outerShdw>
              </a:effectLst>
            </p:grpSpPr>
            <p:sp>
              <p:nvSpPr>
                <p:cNvPr id="54" name="圆角矩形 53"/>
                <p:cNvSpPr/>
                <p:nvPr/>
              </p:nvSpPr>
              <p:spPr>
                <a:xfrm>
                  <a:off x="4304043" y="1286668"/>
                  <a:ext cx="64140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a:off x="4351922" y="1373340"/>
                  <a:ext cx="6323891" cy="2584448"/>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椭圆 52"/>
              <p:cNvSpPr/>
              <p:nvPr/>
            </p:nvSpPr>
            <p:spPr>
              <a:xfrm>
                <a:off x="2270357" y="3351544"/>
                <a:ext cx="394740" cy="394741"/>
              </a:xfrm>
              <a:prstGeom prst="ellipse">
                <a:avLst/>
              </a:prstGeom>
              <a:solidFill>
                <a:srgbClr val="1A3F6C"/>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3</a:t>
                </a:r>
                <a:endParaRPr lang="zh-CN" altLang="en-US" dirty="0">
                  <a:solidFill>
                    <a:schemeClr val="bg1"/>
                  </a:solidFill>
                </a:endParaRPr>
              </a:p>
            </p:txBody>
          </p:sp>
        </p:grpSp>
        <p:sp>
          <p:nvSpPr>
            <p:cNvPr id="50" name="TextBox 60"/>
            <p:cNvSpPr txBox="1"/>
            <p:nvPr/>
          </p:nvSpPr>
          <p:spPr>
            <a:xfrm>
              <a:off x="1139540" y="3319207"/>
              <a:ext cx="1926672"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300" dirty="0" smtClean="0">
                  <a:solidFill>
                    <a:schemeClr val="tx1">
                      <a:lumMod val="85000"/>
                      <a:lumOff val="15000"/>
                    </a:schemeClr>
                  </a:solidFill>
                  <a:latin typeface="+mn-ea"/>
                </a:rPr>
                <a:t>卡尔曼滤波</a:t>
              </a:r>
              <a:endParaRPr lang="zh-CN" altLang="en-US" sz="1300" dirty="0">
                <a:solidFill>
                  <a:schemeClr val="tx1">
                    <a:lumMod val="85000"/>
                    <a:lumOff val="15000"/>
                  </a:schemeClr>
                </a:solidFill>
                <a:latin typeface="+mn-ea"/>
              </a:endParaRPr>
            </a:p>
          </p:txBody>
        </p:sp>
      </p:grpSp>
      <p:pic>
        <p:nvPicPr>
          <p:cNvPr id="57" name="图片 56"/>
          <p:cNvPicPr/>
          <p:nvPr/>
        </p:nvPicPr>
        <p:blipFill>
          <a:blip r:embed="rId8"/>
          <a:stretch>
            <a:fillRect/>
          </a:stretch>
        </p:blipFill>
        <p:spPr>
          <a:xfrm>
            <a:off x="3326657" y="1643036"/>
            <a:ext cx="3458883" cy="1896610"/>
          </a:xfrm>
          <a:prstGeom prst="rect">
            <a:avLst/>
          </a:prstGeom>
        </p:spPr>
      </p:pic>
      <p:grpSp>
        <p:nvGrpSpPr>
          <p:cNvPr id="32" name="组合 31"/>
          <p:cNvGrpSpPr/>
          <p:nvPr/>
        </p:nvGrpSpPr>
        <p:grpSpPr>
          <a:xfrm>
            <a:off x="3227584" y="3717125"/>
            <a:ext cx="3505705" cy="900595"/>
            <a:chOff x="4304043" y="1286668"/>
            <a:chExt cx="3837944" cy="2757793"/>
          </a:xfrm>
          <a:effectLst>
            <a:outerShdw blurRad="381000" dist="254000" dir="8100000" algn="tr" rotWithShape="0">
              <a:prstClr val="black">
                <a:alpha val="40000"/>
              </a:prstClr>
            </a:outerShdw>
          </a:effectLst>
        </p:grpSpPr>
        <p:sp>
          <p:nvSpPr>
            <p:cNvPr id="43" name="圆角矩形 4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200" dirty="0" smtClean="0">
                  <a:solidFill>
                    <a:schemeClr val="tx1"/>
                  </a:solidFill>
                </a:rPr>
                <a:t>效果：</a:t>
              </a:r>
              <a:endParaRPr lang="en-US" altLang="zh-CN" sz="1200" dirty="0" smtClean="0">
                <a:solidFill>
                  <a:schemeClr val="tx1"/>
                </a:solidFill>
              </a:endParaRPr>
            </a:p>
            <a:p>
              <a:pPr algn="just"/>
              <a:r>
                <a:rPr lang="zh-CN" altLang="en-US" sz="1200" dirty="0" smtClean="0">
                  <a:solidFill>
                    <a:schemeClr val="tx1"/>
                  </a:solidFill>
                </a:rPr>
                <a:t>通过设定合适的协方差系数，可以对目标信号进行很好的估计</a:t>
              </a:r>
              <a:endParaRPr lang="zh-CN" altLang="en-US" sz="1200" dirty="0">
                <a:solidFill>
                  <a:schemeClr val="tx1"/>
                </a:solidFill>
              </a:endParaRPr>
            </a:p>
          </p:txBody>
        </p:sp>
      </p:grpSp>
    </p:spTree>
    <p:extLst>
      <p:ext uri="{BB962C8B-B14F-4D97-AF65-F5344CB8AC3E}">
        <p14:creationId xmlns:p14="http://schemas.microsoft.com/office/powerpoint/2010/main" val="2101957264"/>
      </p:ext>
    </p:extLst>
  </p:cSld>
  <p:clrMapOvr>
    <a:masterClrMapping/>
  </p:clrMapOvr>
  <p:transition spd="slow" advTm="0">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2249334"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信号采集与处理</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692874" y="267886"/>
            <a:ext cx="1710725"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SIGNAL PROCES</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271827" y="743118"/>
            <a:ext cx="2327891" cy="444187"/>
            <a:chOff x="814328" y="3219334"/>
            <a:chExt cx="2266827" cy="432536"/>
          </a:xfrm>
        </p:grpSpPr>
        <p:grpSp>
          <p:nvGrpSpPr>
            <p:cNvPr id="25" name="组合 24"/>
            <p:cNvGrpSpPr/>
            <p:nvPr/>
          </p:nvGrpSpPr>
          <p:grpSpPr>
            <a:xfrm>
              <a:off x="814328" y="3219334"/>
              <a:ext cx="2266827" cy="432536"/>
              <a:chOff x="2173927" y="3285519"/>
              <a:chExt cx="2876394" cy="548848"/>
            </a:xfrm>
          </p:grpSpPr>
          <p:grpSp>
            <p:nvGrpSpPr>
              <p:cNvPr id="27" name="组合 26"/>
              <p:cNvGrpSpPr/>
              <p:nvPr/>
            </p:nvGrpSpPr>
            <p:grpSpPr>
              <a:xfrm>
                <a:off x="2173927" y="3285519"/>
                <a:ext cx="2876394" cy="548848"/>
                <a:chOff x="4304043" y="1286668"/>
                <a:chExt cx="6414044" cy="2757793"/>
              </a:xfrm>
              <a:effectLst>
                <a:outerShdw blurRad="381000" dist="254000" dir="8100000" algn="tr" rotWithShape="0">
                  <a:prstClr val="black">
                    <a:alpha val="40000"/>
                  </a:prstClr>
                </a:outerShdw>
              </a:effectLst>
            </p:grpSpPr>
            <p:sp>
              <p:nvSpPr>
                <p:cNvPr id="29" name="圆角矩形 28"/>
                <p:cNvSpPr/>
                <p:nvPr/>
              </p:nvSpPr>
              <p:spPr>
                <a:xfrm>
                  <a:off x="4304043" y="1286668"/>
                  <a:ext cx="64140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4351923" y="1373339"/>
                  <a:ext cx="6323887"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p:cNvSpPr/>
              <p:nvPr/>
            </p:nvSpPr>
            <p:spPr>
              <a:xfrm>
                <a:off x="2270357" y="3351544"/>
                <a:ext cx="394740" cy="394741"/>
              </a:xfrm>
              <a:prstGeom prst="ellipse">
                <a:avLst/>
              </a:prstGeom>
              <a:solidFill>
                <a:srgbClr val="1A3F6C"/>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4</a:t>
                </a:r>
                <a:endParaRPr lang="zh-CN" altLang="en-US" dirty="0">
                  <a:solidFill>
                    <a:schemeClr val="bg1"/>
                  </a:solidFill>
                </a:endParaRPr>
              </a:p>
            </p:txBody>
          </p:sp>
        </p:grpSp>
        <p:sp>
          <p:nvSpPr>
            <p:cNvPr id="26" name="TextBox 60"/>
            <p:cNvSpPr txBox="1"/>
            <p:nvPr/>
          </p:nvSpPr>
          <p:spPr>
            <a:xfrm>
              <a:off x="1139540" y="3319207"/>
              <a:ext cx="1926672"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300" dirty="0" smtClean="0">
                  <a:solidFill>
                    <a:schemeClr val="tx1">
                      <a:lumMod val="85000"/>
                      <a:lumOff val="15000"/>
                    </a:schemeClr>
                  </a:solidFill>
                  <a:latin typeface="+mn-ea"/>
                </a:rPr>
                <a:t>新型卡尔曼滤波算法</a:t>
              </a:r>
              <a:endParaRPr lang="zh-CN" altLang="en-US" sz="1300" dirty="0">
                <a:solidFill>
                  <a:schemeClr val="tx1">
                    <a:lumMod val="85000"/>
                    <a:lumOff val="15000"/>
                  </a:schemeClr>
                </a:solidFill>
                <a:latin typeface="+mn-ea"/>
              </a:endParaRPr>
            </a:p>
          </p:txBody>
        </p:sp>
      </p:grpSp>
      <p:graphicFrame>
        <p:nvGraphicFramePr>
          <p:cNvPr id="4" name="对象 3"/>
          <p:cNvGraphicFramePr>
            <a:graphicFrameLocks noChangeAspect="1"/>
          </p:cNvGraphicFramePr>
          <p:nvPr>
            <p:extLst>
              <p:ext uri="{D42A27DB-BD31-4B8C-83A1-F6EECF244321}">
                <p14:modId xmlns:p14="http://schemas.microsoft.com/office/powerpoint/2010/main" val="4132058095"/>
              </p:ext>
            </p:extLst>
          </p:nvPr>
        </p:nvGraphicFramePr>
        <p:xfrm>
          <a:off x="2754956" y="667996"/>
          <a:ext cx="4056463" cy="2222236"/>
        </p:xfrm>
        <a:graphic>
          <a:graphicData uri="http://schemas.openxmlformats.org/presentationml/2006/ole">
            <mc:AlternateContent xmlns:mc="http://schemas.openxmlformats.org/markup-compatibility/2006">
              <mc:Choice xmlns:v="urn:schemas-microsoft-com:vml" Requires="v">
                <p:oleObj spid="_x0000_s8245" name="Visio" r:id="rId4" imgW="4371867" imgH="2400172" progId="Visio.Drawing.15">
                  <p:embed/>
                </p:oleObj>
              </mc:Choice>
              <mc:Fallback>
                <p:oleObj name="Visio" r:id="rId4" imgW="4371867" imgH="2400172"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4956" y="667996"/>
                        <a:ext cx="4056463" cy="2222236"/>
                      </a:xfrm>
                      <a:prstGeom prst="rect">
                        <a:avLst/>
                      </a:prstGeom>
                      <a:noFill/>
                    </p:spPr>
                  </p:pic>
                </p:oleObj>
              </mc:Fallback>
            </mc:AlternateContent>
          </a:graphicData>
        </a:graphic>
      </p:graphicFrame>
      <p:pic>
        <p:nvPicPr>
          <p:cNvPr id="43" name="图片 42"/>
          <p:cNvPicPr/>
          <p:nvPr/>
        </p:nvPicPr>
        <p:blipFill>
          <a:blip r:embed="rId6"/>
          <a:stretch>
            <a:fillRect/>
          </a:stretch>
        </p:blipFill>
        <p:spPr>
          <a:xfrm>
            <a:off x="181463" y="2730137"/>
            <a:ext cx="4253377" cy="2229470"/>
          </a:xfrm>
          <a:prstGeom prst="rect">
            <a:avLst/>
          </a:prstGeom>
        </p:spPr>
      </p:pic>
      <p:grpSp>
        <p:nvGrpSpPr>
          <p:cNvPr id="58" name="组合 57"/>
          <p:cNvGrpSpPr/>
          <p:nvPr/>
        </p:nvGrpSpPr>
        <p:grpSpPr>
          <a:xfrm>
            <a:off x="2923812" y="731259"/>
            <a:ext cx="1142433" cy="496294"/>
            <a:chOff x="304800" y="673100"/>
            <a:chExt cx="4000500" cy="4000500"/>
          </a:xfrm>
          <a:effectLst>
            <a:outerShdw blurRad="317500" dist="190500" dir="8100000" algn="tr" rotWithShape="0">
              <a:prstClr val="black">
                <a:alpha val="50000"/>
              </a:prstClr>
            </a:outerShdw>
          </a:effectLst>
        </p:grpSpPr>
        <p:sp>
          <p:nvSpPr>
            <p:cNvPr id="59" name="同心圆 5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1A3F6C"/>
                </a:solidFill>
                <a:latin typeface="微软雅黑" pitchFamily="34" charset="-122"/>
                <a:ea typeface="微软雅黑" pitchFamily="34" charset="-122"/>
              </a:endParaRPr>
            </a:p>
          </p:txBody>
        </p:sp>
        <p:sp>
          <p:nvSpPr>
            <p:cNvPr id="60" name="椭圆 5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1A3F6C"/>
                  </a:solidFill>
                  <a:latin typeface="微软雅黑" pitchFamily="34" charset="-122"/>
                  <a:ea typeface="微软雅黑" pitchFamily="34" charset="-122"/>
                </a:rPr>
                <a:t>流程图</a:t>
              </a:r>
            </a:p>
          </p:txBody>
        </p:sp>
      </p:grpSp>
      <p:grpSp>
        <p:nvGrpSpPr>
          <p:cNvPr id="61" name="组合 60"/>
          <p:cNvGrpSpPr/>
          <p:nvPr/>
        </p:nvGrpSpPr>
        <p:grpSpPr>
          <a:xfrm>
            <a:off x="1023869" y="2092274"/>
            <a:ext cx="1142433" cy="496294"/>
            <a:chOff x="304800" y="673100"/>
            <a:chExt cx="4000500" cy="4000500"/>
          </a:xfrm>
          <a:effectLst>
            <a:outerShdw blurRad="317500" dist="190500" dir="8100000" algn="tr" rotWithShape="0">
              <a:prstClr val="black">
                <a:alpha val="50000"/>
              </a:prstClr>
            </a:outerShdw>
          </a:effectLst>
        </p:grpSpPr>
        <p:sp>
          <p:nvSpPr>
            <p:cNvPr id="62" name="同心圆 6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1A3F6C"/>
                </a:solidFill>
                <a:latin typeface="微软雅黑" pitchFamily="34" charset="-122"/>
                <a:ea typeface="微软雅黑" pitchFamily="34" charset="-122"/>
              </a:endParaRPr>
            </a:p>
          </p:txBody>
        </p:sp>
        <p:sp>
          <p:nvSpPr>
            <p:cNvPr id="63" name="椭圆 6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1A3F6C"/>
                  </a:solidFill>
                  <a:latin typeface="微软雅黑" pitchFamily="34" charset="-122"/>
                  <a:ea typeface="微软雅黑" pitchFamily="34" charset="-122"/>
                </a:rPr>
                <a:t>效果图</a:t>
              </a:r>
              <a:endParaRPr lang="zh-CN" altLang="en-US" sz="1400" b="1" dirty="0">
                <a:solidFill>
                  <a:srgbClr val="1A3F6C"/>
                </a:solidFill>
                <a:latin typeface="微软雅黑" pitchFamily="34" charset="-122"/>
                <a:ea typeface="微软雅黑" pitchFamily="34" charset="-122"/>
              </a:endParaRPr>
            </a:p>
          </p:txBody>
        </p:sp>
      </p:grpSp>
      <p:grpSp>
        <p:nvGrpSpPr>
          <p:cNvPr id="66" name="组合 65"/>
          <p:cNvGrpSpPr/>
          <p:nvPr/>
        </p:nvGrpSpPr>
        <p:grpSpPr>
          <a:xfrm>
            <a:off x="4720200" y="3142588"/>
            <a:ext cx="1776263" cy="1224902"/>
            <a:chOff x="4304043" y="1286668"/>
            <a:chExt cx="3837944" cy="2757793"/>
          </a:xfrm>
          <a:effectLst>
            <a:outerShdw blurRad="381000" dist="254000" dir="8100000" algn="tr" rotWithShape="0">
              <a:prstClr val="black">
                <a:alpha val="40000"/>
              </a:prstClr>
            </a:outerShdw>
          </a:effectLst>
        </p:grpSpPr>
        <p:sp>
          <p:nvSpPr>
            <p:cNvPr id="67" name="圆角矩形 6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200" dirty="0" smtClean="0">
                  <a:solidFill>
                    <a:schemeClr val="tx1"/>
                  </a:solidFill>
                </a:rPr>
                <a:t>优点：</a:t>
              </a:r>
              <a:endParaRPr lang="en-US" altLang="zh-CN" sz="1200" dirty="0" smtClean="0">
                <a:solidFill>
                  <a:schemeClr val="tx1"/>
                </a:solidFill>
              </a:endParaRPr>
            </a:p>
            <a:p>
              <a:pPr algn="just"/>
              <a:r>
                <a:rPr lang="zh-CN" altLang="en-US" sz="1200" dirty="0" smtClean="0">
                  <a:solidFill>
                    <a:schemeClr val="tx1"/>
                  </a:solidFill>
                </a:rPr>
                <a:t>既能跟随放电波谷，也能滤除噪音信号</a:t>
              </a:r>
              <a:endParaRPr lang="zh-CN" altLang="en-US" sz="1200" dirty="0">
                <a:solidFill>
                  <a:schemeClr val="tx1"/>
                </a:solidFill>
              </a:endParaRPr>
            </a:p>
          </p:txBody>
        </p:sp>
      </p:grpSp>
    </p:spTree>
    <p:extLst>
      <p:ext uri="{BB962C8B-B14F-4D97-AF65-F5344CB8AC3E}">
        <p14:creationId xmlns:p14="http://schemas.microsoft.com/office/powerpoint/2010/main" val="4151007682"/>
      </p:ext>
    </p:extLst>
  </p:cSld>
  <p:clrMapOvr>
    <a:masterClrMapping/>
  </p:clrMapOvr>
  <p:transition spd="slow" advTm="0">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1954381"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放电状态判别</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522154" y="267886"/>
            <a:ext cx="2154757" cy="338554"/>
          </a:xfrm>
          <a:prstGeom prst="rect">
            <a:avLst/>
          </a:prstGeom>
          <a:noFill/>
        </p:spPr>
        <p:txBody>
          <a:bodyPr wrap="none" rtlCol="0">
            <a:spAutoFit/>
          </a:bodyPr>
          <a:lstStyle/>
          <a:p>
            <a:pPr algn="ctr"/>
            <a:r>
              <a:rPr lang="en-US" altLang="zh-CN" sz="1600" dirty="0">
                <a:solidFill>
                  <a:srgbClr val="1A3F6C"/>
                </a:solidFill>
                <a:latin typeface="Kozuka Gothic Pro R" pitchFamily="34" charset="-128"/>
                <a:ea typeface="Kozuka Gothic Pro R" pitchFamily="34" charset="-128"/>
              </a:rPr>
              <a:t>STATUS JUDGEMENT</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747821928"/>
              </p:ext>
            </p:extLst>
          </p:nvPr>
        </p:nvGraphicFramePr>
        <p:xfrm>
          <a:off x="79514" y="2238204"/>
          <a:ext cx="3638550" cy="1857656"/>
        </p:xfrm>
        <a:graphic>
          <a:graphicData uri="http://schemas.openxmlformats.org/presentationml/2006/ole">
            <mc:AlternateContent xmlns:mc="http://schemas.openxmlformats.org/markup-compatibility/2006">
              <mc:Choice xmlns:v="urn:schemas-microsoft-com:vml" Requires="v">
                <p:oleObj spid="_x0000_s9307" name="Visio" r:id="rId4" imgW="4495704" imgH="2314575" progId="Visio.Drawing.15">
                  <p:embed/>
                </p:oleObj>
              </mc:Choice>
              <mc:Fallback>
                <p:oleObj name="Visio" r:id="rId4" imgW="4495704" imgH="231457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14" y="2238204"/>
                        <a:ext cx="3638550" cy="1857656"/>
                      </a:xfrm>
                      <a:prstGeom prst="rect">
                        <a:avLst/>
                      </a:prstGeom>
                      <a:noFill/>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596653130"/>
              </p:ext>
            </p:extLst>
          </p:nvPr>
        </p:nvGraphicFramePr>
        <p:xfrm>
          <a:off x="3676511" y="1481788"/>
          <a:ext cx="3155950" cy="3543977"/>
        </p:xfrm>
        <a:graphic>
          <a:graphicData uri="http://schemas.openxmlformats.org/presentationml/2006/ole">
            <mc:AlternateContent xmlns:mc="http://schemas.openxmlformats.org/markup-compatibility/2006">
              <mc:Choice xmlns:v="urn:schemas-microsoft-com:vml" Requires="v">
                <p:oleObj spid="_x0000_s9308" name="Visio" r:id="rId6" imgW="3486222" imgH="3914818" progId="Visio.Drawing.15">
                  <p:embed/>
                </p:oleObj>
              </mc:Choice>
              <mc:Fallback>
                <p:oleObj name="Visio" r:id="rId6" imgW="3486222" imgH="3914818" progId="Visio.Drawing.15">
                  <p:embed/>
                  <p:pic>
                    <p:nvPicPr>
                      <p:cNvPr id="0" name="Object 3"/>
                      <p:cNvPicPr>
                        <a:picLocks noChangeAspect="1" noChangeArrowheads="1"/>
                      </p:cNvPicPr>
                      <p:nvPr/>
                    </p:nvPicPr>
                    <p:blipFill>
                      <a:blip r:embed="rId7"/>
                      <a:srcRect/>
                      <a:stretch>
                        <a:fillRect/>
                      </a:stretch>
                    </p:blipFill>
                    <p:spPr bwMode="auto">
                      <a:xfrm>
                        <a:off x="3676511" y="1481788"/>
                        <a:ext cx="3155950" cy="3543977"/>
                      </a:xfrm>
                      <a:prstGeom prst="rect">
                        <a:avLst/>
                      </a:prstGeom>
                      <a:noFill/>
                    </p:spPr>
                  </p:pic>
                </p:oleObj>
              </mc:Fallback>
            </mc:AlternateContent>
          </a:graphicData>
        </a:graphic>
      </p:graphicFrame>
      <p:grpSp>
        <p:nvGrpSpPr>
          <p:cNvPr id="32" name="组合 31"/>
          <p:cNvGrpSpPr/>
          <p:nvPr/>
        </p:nvGrpSpPr>
        <p:grpSpPr>
          <a:xfrm>
            <a:off x="3683000" y="814219"/>
            <a:ext cx="1606550" cy="496294"/>
            <a:chOff x="304800" y="673100"/>
            <a:chExt cx="4000500" cy="4000500"/>
          </a:xfrm>
          <a:effectLst>
            <a:outerShdw blurRad="317500" dist="1905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1A3F6C"/>
                </a:solidFill>
                <a:latin typeface="微软雅黑" pitchFamily="34" charset="-122"/>
                <a:ea typeface="微软雅黑" pitchFamily="34" charset="-122"/>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1A3F6C"/>
                  </a:solidFill>
                  <a:latin typeface="微软雅黑" pitchFamily="34" charset="-122"/>
                  <a:ea typeface="微软雅黑" pitchFamily="34" charset="-122"/>
                </a:rPr>
                <a:t>平均电压法</a:t>
              </a:r>
              <a:endParaRPr lang="zh-CN" altLang="en-US" sz="1400" b="1" dirty="0">
                <a:solidFill>
                  <a:srgbClr val="1A3F6C"/>
                </a:solidFill>
                <a:latin typeface="微软雅黑" pitchFamily="34" charset="-122"/>
                <a:ea typeface="微软雅黑" pitchFamily="34" charset="-122"/>
              </a:endParaRPr>
            </a:p>
          </p:txBody>
        </p:sp>
      </p:grpSp>
      <p:grpSp>
        <p:nvGrpSpPr>
          <p:cNvPr id="40" name="组合 39"/>
          <p:cNvGrpSpPr/>
          <p:nvPr/>
        </p:nvGrpSpPr>
        <p:grpSpPr>
          <a:xfrm>
            <a:off x="181463" y="803387"/>
            <a:ext cx="1393337" cy="496294"/>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1A3F6C"/>
                </a:solidFill>
                <a:latin typeface="微软雅黑" pitchFamily="34" charset="-122"/>
                <a:ea typeface="微软雅黑" pitchFamily="34" charset="-122"/>
              </a:endParaRPr>
            </a:p>
          </p:txBody>
        </p:sp>
        <p:sp>
          <p:nvSpPr>
            <p:cNvPr id="44" name="椭圆 4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1A3F6C"/>
                  </a:solidFill>
                  <a:latin typeface="微软雅黑" pitchFamily="34" charset="-122"/>
                  <a:ea typeface="微软雅黑" pitchFamily="34" charset="-122"/>
                </a:rPr>
                <a:t>放电波形</a:t>
              </a:r>
              <a:endParaRPr lang="zh-CN" altLang="en-US" sz="1400" b="1" dirty="0">
                <a:solidFill>
                  <a:srgbClr val="1A3F6C"/>
                </a:solidFill>
                <a:latin typeface="微软雅黑" pitchFamily="34" charset="-122"/>
                <a:ea typeface="微软雅黑" pitchFamily="34" charset="-122"/>
              </a:endParaRPr>
            </a:p>
          </p:txBody>
        </p:sp>
      </p:grpSp>
      <p:sp>
        <p:nvSpPr>
          <p:cNvPr id="7" name="文本框 6"/>
          <p:cNvSpPr txBox="1"/>
          <p:nvPr/>
        </p:nvSpPr>
        <p:spPr>
          <a:xfrm>
            <a:off x="246797" y="1745502"/>
            <a:ext cx="3262432" cy="338554"/>
          </a:xfrm>
          <a:prstGeom prst="rect">
            <a:avLst/>
          </a:prstGeom>
          <a:noFill/>
        </p:spPr>
        <p:txBody>
          <a:bodyPr wrap="none" rtlCol="0">
            <a:spAutoFit/>
          </a:bodyPr>
          <a:lstStyle/>
          <a:p>
            <a:r>
              <a:rPr lang="zh-CN" altLang="en-US" sz="1600" dirty="0" smtClean="0"/>
              <a:t>开路、正常放电、电弧放电、短路</a:t>
            </a:r>
            <a:endParaRPr lang="zh-CN" altLang="en-US" sz="1600" dirty="0"/>
          </a:p>
        </p:txBody>
      </p:sp>
    </p:spTree>
    <p:extLst>
      <p:ext uri="{BB962C8B-B14F-4D97-AF65-F5344CB8AC3E}">
        <p14:creationId xmlns:p14="http://schemas.microsoft.com/office/powerpoint/2010/main" val="2037817516"/>
      </p:ext>
    </p:extLst>
  </p:cSld>
  <p:clrMapOvr>
    <a:masterClrMapping/>
  </p:clrMapOvr>
  <p:transition spd="slow" advTm="0">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1954381"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放电状态判别</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701106" y="258189"/>
            <a:ext cx="2154757" cy="338554"/>
          </a:xfrm>
          <a:prstGeom prst="rect">
            <a:avLst/>
          </a:prstGeom>
          <a:noFill/>
        </p:spPr>
        <p:txBody>
          <a:bodyPr wrap="none" rtlCol="0">
            <a:spAutoFit/>
          </a:bodyPr>
          <a:lstStyle/>
          <a:p>
            <a:pPr algn="ctr"/>
            <a:r>
              <a:rPr lang="en-US" altLang="zh-CN" sz="1600" dirty="0">
                <a:solidFill>
                  <a:srgbClr val="1A3F6C"/>
                </a:solidFill>
                <a:latin typeface="Kozuka Gothic Pro R" pitchFamily="34" charset="-128"/>
                <a:ea typeface="Kozuka Gothic Pro R" pitchFamily="34" charset="-128"/>
              </a:rPr>
              <a:t>STATUS JUDGEMENT</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241510" y="799189"/>
            <a:ext cx="1882287" cy="631005"/>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1A3F6C"/>
                </a:solidFill>
                <a:latin typeface="微软雅黑" pitchFamily="34" charset="-122"/>
                <a:ea typeface="微软雅黑" pitchFamily="34" charset="-122"/>
              </a:endParaRPr>
            </a:p>
          </p:txBody>
        </p:sp>
        <p:sp>
          <p:nvSpPr>
            <p:cNvPr id="44" name="椭圆 4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1A3F6C"/>
                  </a:solidFill>
                  <a:latin typeface="微软雅黑" pitchFamily="34" charset="-122"/>
                  <a:ea typeface="微软雅黑" pitchFamily="34" charset="-122"/>
                </a:rPr>
                <a:t>新型放电状态识别方案</a:t>
              </a:r>
              <a:endParaRPr lang="zh-CN" altLang="en-US" sz="1400" b="1" dirty="0">
                <a:solidFill>
                  <a:srgbClr val="1A3F6C"/>
                </a:solidFill>
                <a:latin typeface="微软雅黑" pitchFamily="34" charset="-122"/>
                <a:ea typeface="微软雅黑" pitchFamily="34" charset="-122"/>
              </a:endParaRPr>
            </a:p>
          </p:txBody>
        </p:sp>
      </p:grpSp>
      <p:graphicFrame>
        <p:nvGraphicFramePr>
          <p:cNvPr id="4" name="对象 3"/>
          <p:cNvGraphicFramePr>
            <a:graphicFrameLocks noChangeAspect="1"/>
          </p:cNvGraphicFramePr>
          <p:nvPr>
            <p:extLst>
              <p:ext uri="{D42A27DB-BD31-4B8C-83A1-F6EECF244321}">
                <p14:modId xmlns:p14="http://schemas.microsoft.com/office/powerpoint/2010/main" val="620840320"/>
              </p:ext>
            </p:extLst>
          </p:nvPr>
        </p:nvGraphicFramePr>
        <p:xfrm>
          <a:off x="1843856" y="1910208"/>
          <a:ext cx="857250" cy="381000"/>
        </p:xfrm>
        <a:graphic>
          <a:graphicData uri="http://schemas.openxmlformats.org/presentationml/2006/ole">
            <mc:AlternateContent xmlns:mc="http://schemas.openxmlformats.org/markup-compatibility/2006">
              <mc:Choice xmlns:v="urn:schemas-microsoft-com:vml" Requires="v">
                <p:oleObj spid="_x0000_s10638" name="Equation" r:id="rId4" imgW="875920" imgH="393529" progId="Equation.DSMT4">
                  <p:embed/>
                </p:oleObj>
              </mc:Choice>
              <mc:Fallback>
                <p:oleObj name="Equation" r:id="rId4" imgW="875920" imgH="393529"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3856" y="1910208"/>
                        <a:ext cx="85725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515348932"/>
              </p:ext>
            </p:extLst>
          </p:nvPr>
        </p:nvGraphicFramePr>
        <p:xfrm>
          <a:off x="1855608" y="2326792"/>
          <a:ext cx="1447800" cy="438150"/>
        </p:xfrm>
        <a:graphic>
          <a:graphicData uri="http://schemas.openxmlformats.org/presentationml/2006/ole">
            <mc:AlternateContent xmlns:mc="http://schemas.openxmlformats.org/markup-compatibility/2006">
              <mc:Choice xmlns:v="urn:schemas-microsoft-com:vml" Requires="v">
                <p:oleObj spid="_x0000_s10639" name="Equation" r:id="rId6" imgW="1435100" imgH="419100" progId="Equation.DSMT4">
                  <p:embed/>
                </p:oleObj>
              </mc:Choice>
              <mc:Fallback>
                <p:oleObj name="Equation" r:id="rId6" imgW="1435100" imgH="4191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5608" y="2326792"/>
                        <a:ext cx="1447800"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853182396"/>
              </p:ext>
            </p:extLst>
          </p:nvPr>
        </p:nvGraphicFramePr>
        <p:xfrm>
          <a:off x="1824228" y="3375863"/>
          <a:ext cx="942975" cy="381000"/>
        </p:xfrm>
        <a:graphic>
          <a:graphicData uri="http://schemas.openxmlformats.org/presentationml/2006/ole">
            <mc:AlternateContent xmlns:mc="http://schemas.openxmlformats.org/markup-compatibility/2006">
              <mc:Choice xmlns:v="urn:schemas-microsoft-com:vml" Requires="v">
                <p:oleObj spid="_x0000_s10640" name="Equation" r:id="rId8" imgW="939392" imgH="393529" progId="Equation.DSMT4">
                  <p:embed/>
                </p:oleObj>
              </mc:Choice>
              <mc:Fallback>
                <p:oleObj name="Equation" r:id="rId8" imgW="939392" imgH="393529"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4228" y="3375863"/>
                        <a:ext cx="942975"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4456910"/>
              </p:ext>
            </p:extLst>
          </p:nvPr>
        </p:nvGraphicFramePr>
        <p:xfrm>
          <a:off x="1808029" y="3790497"/>
          <a:ext cx="1466850" cy="438150"/>
        </p:xfrm>
        <a:graphic>
          <a:graphicData uri="http://schemas.openxmlformats.org/presentationml/2006/ole">
            <mc:AlternateContent xmlns:mc="http://schemas.openxmlformats.org/markup-compatibility/2006">
              <mc:Choice xmlns:v="urn:schemas-microsoft-com:vml" Requires="v">
                <p:oleObj spid="_x0000_s10641" name="Equation" r:id="rId10" imgW="1460500" imgH="419100" progId="Equation.DSMT4">
                  <p:embed/>
                </p:oleObj>
              </mc:Choice>
              <mc:Fallback>
                <p:oleObj name="Equation" r:id="rId10" imgW="1460500" imgH="419100" progId="Equation.DSMT4">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08029" y="3790497"/>
                        <a:ext cx="1466850"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文本框 13"/>
          <p:cNvSpPr txBox="1"/>
          <p:nvPr/>
        </p:nvSpPr>
        <p:spPr>
          <a:xfrm>
            <a:off x="555432" y="1980900"/>
            <a:ext cx="1415772" cy="276999"/>
          </a:xfrm>
          <a:prstGeom prst="rect">
            <a:avLst/>
          </a:prstGeom>
          <a:noFill/>
        </p:spPr>
        <p:txBody>
          <a:bodyPr wrap="none" rtlCol="0">
            <a:spAutoFit/>
          </a:bodyPr>
          <a:lstStyle/>
          <a:p>
            <a:r>
              <a:rPr lang="zh-CN" altLang="en-US" sz="1200" dirty="0" smtClean="0"/>
              <a:t>非正常放电次数：</a:t>
            </a:r>
            <a:endParaRPr lang="zh-CN" altLang="en-US" sz="1200" dirty="0"/>
          </a:p>
        </p:txBody>
      </p:sp>
      <p:sp>
        <p:nvSpPr>
          <p:cNvPr id="27" name="文本框 26"/>
          <p:cNvSpPr txBox="1"/>
          <p:nvPr/>
        </p:nvSpPr>
        <p:spPr>
          <a:xfrm>
            <a:off x="782543" y="2399336"/>
            <a:ext cx="800219" cy="276999"/>
          </a:xfrm>
          <a:prstGeom prst="rect">
            <a:avLst/>
          </a:prstGeom>
          <a:noFill/>
        </p:spPr>
        <p:txBody>
          <a:bodyPr wrap="none" rtlCol="0">
            <a:spAutoFit/>
          </a:bodyPr>
          <a:lstStyle/>
          <a:p>
            <a:r>
              <a:rPr lang="zh-CN" altLang="en-US" sz="1200" dirty="0"/>
              <a:t>变化率</a:t>
            </a:r>
            <a:r>
              <a:rPr lang="zh-CN" altLang="en-US" sz="1200" dirty="0" smtClean="0"/>
              <a:t>：</a:t>
            </a:r>
            <a:endParaRPr lang="zh-CN" altLang="en-US" sz="1200" dirty="0"/>
          </a:p>
        </p:txBody>
      </p:sp>
      <p:sp>
        <p:nvSpPr>
          <p:cNvPr id="28" name="文本框 27"/>
          <p:cNvSpPr txBox="1"/>
          <p:nvPr/>
        </p:nvSpPr>
        <p:spPr>
          <a:xfrm>
            <a:off x="866259" y="3852619"/>
            <a:ext cx="800219" cy="276999"/>
          </a:xfrm>
          <a:prstGeom prst="rect">
            <a:avLst/>
          </a:prstGeom>
          <a:noFill/>
        </p:spPr>
        <p:txBody>
          <a:bodyPr wrap="none" rtlCol="0">
            <a:spAutoFit/>
          </a:bodyPr>
          <a:lstStyle/>
          <a:p>
            <a:r>
              <a:rPr lang="zh-CN" altLang="en-US" sz="1200" dirty="0"/>
              <a:t>变化率</a:t>
            </a:r>
            <a:r>
              <a:rPr lang="zh-CN" altLang="en-US" sz="1200" dirty="0" smtClean="0"/>
              <a:t>：</a:t>
            </a:r>
            <a:endParaRPr lang="zh-CN" altLang="en-US" sz="1200" dirty="0"/>
          </a:p>
        </p:txBody>
      </p:sp>
      <p:sp>
        <p:nvSpPr>
          <p:cNvPr id="29" name="文本框 28"/>
          <p:cNvSpPr txBox="1"/>
          <p:nvPr/>
        </p:nvSpPr>
        <p:spPr>
          <a:xfrm>
            <a:off x="778943" y="3478505"/>
            <a:ext cx="954107" cy="276999"/>
          </a:xfrm>
          <a:prstGeom prst="rect">
            <a:avLst/>
          </a:prstGeom>
          <a:noFill/>
        </p:spPr>
        <p:txBody>
          <a:bodyPr wrap="none" rtlCol="0">
            <a:spAutoFit/>
          </a:bodyPr>
          <a:lstStyle/>
          <a:p>
            <a:r>
              <a:rPr lang="zh-CN" altLang="en-US" sz="1200" dirty="0" smtClean="0"/>
              <a:t>开路次数：</a:t>
            </a:r>
            <a:endParaRPr lang="zh-CN" altLang="en-US" sz="1200" dirty="0"/>
          </a:p>
        </p:txBody>
      </p:sp>
      <p:sp>
        <p:nvSpPr>
          <p:cNvPr id="22" name="文本框 21"/>
          <p:cNvSpPr txBox="1"/>
          <p:nvPr/>
        </p:nvSpPr>
        <p:spPr>
          <a:xfrm>
            <a:off x="3561357" y="2130386"/>
            <a:ext cx="2441026" cy="1015663"/>
          </a:xfrm>
          <a:prstGeom prst="rect">
            <a:avLst/>
          </a:prstGeom>
          <a:noFill/>
        </p:spPr>
        <p:txBody>
          <a:bodyPr wrap="square" rtlCol="0">
            <a:spAutoFit/>
          </a:bodyPr>
          <a:lstStyle/>
          <a:p>
            <a:r>
              <a:rPr lang="en-US" altLang="zh-CN" sz="1200" dirty="0" smtClean="0"/>
              <a:t>&gt;          </a:t>
            </a:r>
            <a:r>
              <a:rPr lang="zh-CN" altLang="en-US" sz="1200" dirty="0" smtClean="0"/>
              <a:t>有害放低状态过多</a:t>
            </a:r>
            <a:endParaRPr lang="en-US" altLang="zh-CN" sz="1200" dirty="0" smtClean="0"/>
          </a:p>
          <a:p>
            <a:r>
              <a:rPr lang="zh-CN" altLang="en-US" sz="1200" dirty="0" smtClean="0"/>
              <a:t>            </a:t>
            </a:r>
            <a:endParaRPr lang="en-US" altLang="zh-CN" sz="1200" dirty="0" smtClean="0"/>
          </a:p>
          <a:p>
            <a:r>
              <a:rPr lang="en-US" altLang="zh-CN" sz="1200" dirty="0"/>
              <a:t> </a:t>
            </a:r>
            <a:r>
              <a:rPr lang="en-US" altLang="zh-CN" sz="1200" dirty="0" smtClean="0"/>
              <a:t>             </a:t>
            </a:r>
          </a:p>
          <a:p>
            <a:r>
              <a:rPr lang="en-US" altLang="zh-CN" sz="1200" dirty="0"/>
              <a:t> </a:t>
            </a:r>
            <a:r>
              <a:rPr lang="en-US" altLang="zh-CN" sz="1200" dirty="0" smtClean="0"/>
              <a:t>            </a:t>
            </a:r>
            <a:r>
              <a:rPr lang="zh-CN" altLang="en-US" sz="1200" dirty="0" smtClean="0"/>
              <a:t>执行抬刀操作</a:t>
            </a:r>
            <a:endParaRPr lang="en-US" altLang="zh-CN" sz="1200" dirty="0" smtClean="0"/>
          </a:p>
          <a:p>
            <a:r>
              <a:rPr lang="en-US" altLang="zh-CN" sz="1200" dirty="0" smtClean="0"/>
              <a:t>             </a:t>
            </a:r>
            <a:endParaRPr lang="zh-CN" altLang="en-US" sz="1200" dirty="0"/>
          </a:p>
        </p:txBody>
      </p:sp>
      <p:graphicFrame>
        <p:nvGraphicFramePr>
          <p:cNvPr id="5" name="对象 4"/>
          <p:cNvGraphicFramePr>
            <a:graphicFrameLocks noChangeAspect="1"/>
          </p:cNvGraphicFramePr>
          <p:nvPr>
            <p:extLst>
              <p:ext uri="{D42A27DB-BD31-4B8C-83A1-F6EECF244321}">
                <p14:modId xmlns:p14="http://schemas.microsoft.com/office/powerpoint/2010/main" val="2116809403"/>
              </p:ext>
            </p:extLst>
          </p:nvPr>
        </p:nvGraphicFramePr>
        <p:xfrm>
          <a:off x="3489183" y="2203328"/>
          <a:ext cx="152400" cy="161925"/>
        </p:xfrm>
        <a:graphic>
          <a:graphicData uri="http://schemas.openxmlformats.org/presentationml/2006/ole">
            <mc:AlternateContent xmlns:mc="http://schemas.openxmlformats.org/markup-compatibility/2006">
              <mc:Choice xmlns:v="urn:schemas-microsoft-com:vml" Requires="v">
                <p:oleObj spid="_x0000_s10642" name="Equation" r:id="rId12" imgW="152334" imgH="139639" progId="Equation.DSMT4">
                  <p:embed/>
                </p:oleObj>
              </mc:Choice>
              <mc:Fallback>
                <p:oleObj name="Equation" r:id="rId12" imgW="152334" imgH="139639" progId="Equation.DSMT4">
                  <p:embed/>
                  <p:pic>
                    <p:nvPicPr>
                      <p:cNvPr id="0" name="Object 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89183" y="2203328"/>
                        <a:ext cx="152400" cy="161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864910556"/>
              </p:ext>
            </p:extLst>
          </p:nvPr>
        </p:nvGraphicFramePr>
        <p:xfrm>
          <a:off x="3722771" y="2161624"/>
          <a:ext cx="219075" cy="228600"/>
        </p:xfrm>
        <a:graphic>
          <a:graphicData uri="http://schemas.openxmlformats.org/presentationml/2006/ole">
            <mc:AlternateContent xmlns:mc="http://schemas.openxmlformats.org/markup-compatibility/2006">
              <mc:Choice xmlns:v="urn:schemas-microsoft-com:vml" Requires="v">
                <p:oleObj spid="_x0000_s10643" name="Equation" r:id="rId14" imgW="215806" imgH="228501" progId="Equation.DSMT4">
                  <p:embed/>
                </p:oleObj>
              </mc:Choice>
              <mc:Fallback>
                <p:oleObj name="Equation" r:id="rId14" imgW="215806" imgH="228501" progId="Equation.DSMT4">
                  <p:embed/>
                  <p:pic>
                    <p:nvPicPr>
                      <p:cNvPr id="0" name="Object 2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22771" y="2161624"/>
                        <a:ext cx="219075"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文本框 29"/>
          <p:cNvSpPr txBox="1"/>
          <p:nvPr/>
        </p:nvSpPr>
        <p:spPr>
          <a:xfrm>
            <a:off x="3510614" y="3421952"/>
            <a:ext cx="2441026" cy="1015663"/>
          </a:xfrm>
          <a:prstGeom prst="rect">
            <a:avLst/>
          </a:prstGeom>
          <a:noFill/>
        </p:spPr>
        <p:txBody>
          <a:bodyPr wrap="square" rtlCol="0">
            <a:spAutoFit/>
          </a:bodyPr>
          <a:lstStyle/>
          <a:p>
            <a:r>
              <a:rPr lang="en-US" altLang="zh-CN" sz="1200" dirty="0" smtClean="0"/>
              <a:t>&gt;          </a:t>
            </a:r>
            <a:r>
              <a:rPr lang="zh-CN" altLang="en-US" sz="1200" dirty="0" smtClean="0"/>
              <a:t>有害放低状态过多</a:t>
            </a:r>
            <a:endParaRPr lang="en-US" altLang="zh-CN" sz="1200" dirty="0" smtClean="0"/>
          </a:p>
          <a:p>
            <a:r>
              <a:rPr lang="zh-CN" altLang="en-US" sz="1200" dirty="0" smtClean="0"/>
              <a:t>            </a:t>
            </a:r>
            <a:endParaRPr lang="en-US" altLang="zh-CN" sz="1200" dirty="0" smtClean="0"/>
          </a:p>
          <a:p>
            <a:r>
              <a:rPr lang="en-US" altLang="zh-CN" sz="1200" dirty="0"/>
              <a:t> </a:t>
            </a:r>
            <a:r>
              <a:rPr lang="en-US" altLang="zh-CN" sz="1200" dirty="0" smtClean="0"/>
              <a:t>             </a:t>
            </a:r>
          </a:p>
          <a:p>
            <a:r>
              <a:rPr lang="en-US" altLang="zh-CN" sz="1200" dirty="0"/>
              <a:t> </a:t>
            </a:r>
            <a:r>
              <a:rPr lang="en-US" altLang="zh-CN" sz="1200" dirty="0" smtClean="0"/>
              <a:t>            </a:t>
            </a:r>
            <a:r>
              <a:rPr lang="zh-CN" altLang="en-US" sz="1200" dirty="0" smtClean="0"/>
              <a:t>执行进给操作</a:t>
            </a:r>
            <a:endParaRPr lang="en-US" altLang="zh-CN" sz="1200" dirty="0" smtClean="0"/>
          </a:p>
          <a:p>
            <a:r>
              <a:rPr lang="en-US" altLang="zh-CN" sz="1200" dirty="0" smtClean="0"/>
              <a:t>             </a:t>
            </a:r>
            <a:endParaRPr lang="zh-CN" altLang="en-US" sz="1200" dirty="0"/>
          </a:p>
        </p:txBody>
      </p:sp>
      <p:graphicFrame>
        <p:nvGraphicFramePr>
          <p:cNvPr id="15" name="对象 14"/>
          <p:cNvGraphicFramePr>
            <a:graphicFrameLocks noChangeAspect="1"/>
          </p:cNvGraphicFramePr>
          <p:nvPr>
            <p:extLst>
              <p:ext uri="{D42A27DB-BD31-4B8C-83A1-F6EECF244321}">
                <p14:modId xmlns:p14="http://schemas.microsoft.com/office/powerpoint/2010/main" val="1273739422"/>
              </p:ext>
            </p:extLst>
          </p:nvPr>
        </p:nvGraphicFramePr>
        <p:xfrm>
          <a:off x="3413893" y="3469967"/>
          <a:ext cx="161925" cy="219075"/>
        </p:xfrm>
        <a:graphic>
          <a:graphicData uri="http://schemas.openxmlformats.org/presentationml/2006/ole">
            <mc:AlternateContent xmlns:mc="http://schemas.openxmlformats.org/markup-compatibility/2006">
              <mc:Choice xmlns:v="urn:schemas-microsoft-com:vml" Requires="v">
                <p:oleObj spid="_x0000_s10644" name="Equation" r:id="rId16" imgW="152268" imgH="203024" progId="Equation.DSMT4">
                  <p:embed/>
                </p:oleObj>
              </mc:Choice>
              <mc:Fallback>
                <p:oleObj name="Equation" r:id="rId16" imgW="152268" imgH="203024" progId="Equation.DSMT4">
                  <p:embed/>
                  <p:pic>
                    <p:nvPicPr>
                      <p:cNvPr id="0" name="Object 3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13893" y="3469967"/>
                        <a:ext cx="16192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591799356"/>
              </p:ext>
            </p:extLst>
          </p:nvPr>
        </p:nvGraphicFramePr>
        <p:xfrm>
          <a:off x="3692969" y="3465204"/>
          <a:ext cx="228600" cy="228600"/>
        </p:xfrm>
        <a:graphic>
          <a:graphicData uri="http://schemas.openxmlformats.org/presentationml/2006/ole">
            <mc:AlternateContent xmlns:mc="http://schemas.openxmlformats.org/markup-compatibility/2006">
              <mc:Choice xmlns:v="urn:schemas-microsoft-com:vml" Requires="v">
                <p:oleObj spid="_x0000_s10645" name="Equation" r:id="rId18" imgW="215806" imgH="228501" progId="Equation.DSMT4">
                  <p:embed/>
                </p:oleObj>
              </mc:Choice>
              <mc:Fallback>
                <p:oleObj name="Equation" r:id="rId18" imgW="215806" imgH="228501" progId="Equation.DSMT4">
                  <p:embed/>
                  <p:pic>
                    <p:nvPicPr>
                      <p:cNvPr id="0" name="Object 3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92969" y="3465204"/>
                        <a:ext cx="2286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下箭头 20"/>
          <p:cNvSpPr/>
          <p:nvPr/>
        </p:nvSpPr>
        <p:spPr>
          <a:xfrm>
            <a:off x="4506191" y="2390224"/>
            <a:ext cx="84859" cy="33184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下箭头 37"/>
          <p:cNvSpPr/>
          <p:nvPr/>
        </p:nvSpPr>
        <p:spPr>
          <a:xfrm>
            <a:off x="4505994" y="3662259"/>
            <a:ext cx="84859" cy="33184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591184" y="1882085"/>
            <a:ext cx="5596974" cy="11135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42"/>
          <p:cNvSpPr/>
          <p:nvPr/>
        </p:nvSpPr>
        <p:spPr>
          <a:xfrm>
            <a:off x="555432" y="3271883"/>
            <a:ext cx="5596974" cy="11135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2181663" y="950016"/>
            <a:ext cx="1415772" cy="338554"/>
          </a:xfrm>
          <a:prstGeom prst="rect">
            <a:avLst/>
          </a:prstGeom>
          <a:noFill/>
        </p:spPr>
        <p:txBody>
          <a:bodyPr wrap="none" rtlCol="0">
            <a:spAutoFit/>
          </a:bodyPr>
          <a:lstStyle/>
          <a:p>
            <a:r>
              <a:rPr lang="zh-CN" altLang="en-US" sz="1600" dirty="0" smtClean="0"/>
              <a:t>采集电压数据</a:t>
            </a:r>
            <a:endParaRPr lang="zh-CN" altLang="en-US" sz="1600" dirty="0"/>
          </a:p>
        </p:txBody>
      </p:sp>
      <p:sp>
        <p:nvSpPr>
          <p:cNvPr id="24" name="右箭头 23"/>
          <p:cNvSpPr/>
          <p:nvPr/>
        </p:nvSpPr>
        <p:spPr>
          <a:xfrm>
            <a:off x="3643254" y="1080011"/>
            <a:ext cx="456747" cy="6935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4145820" y="950016"/>
            <a:ext cx="2646878" cy="338554"/>
          </a:xfrm>
          <a:prstGeom prst="rect">
            <a:avLst/>
          </a:prstGeom>
          <a:noFill/>
        </p:spPr>
        <p:txBody>
          <a:bodyPr wrap="none" rtlCol="0">
            <a:spAutoFit/>
          </a:bodyPr>
          <a:lstStyle/>
          <a:p>
            <a:r>
              <a:rPr lang="zh-CN" altLang="en-US" sz="1600" dirty="0" smtClean="0"/>
              <a:t>分析不同放电状态所占比例</a:t>
            </a:r>
            <a:endParaRPr lang="zh-CN" altLang="en-US" sz="1600" dirty="0"/>
          </a:p>
        </p:txBody>
      </p:sp>
      <p:graphicFrame>
        <p:nvGraphicFramePr>
          <p:cNvPr id="32" name="对象 31"/>
          <p:cNvGraphicFramePr>
            <a:graphicFrameLocks noChangeAspect="1"/>
          </p:cNvGraphicFramePr>
          <p:nvPr>
            <p:extLst>
              <p:ext uri="{D42A27DB-BD31-4B8C-83A1-F6EECF244321}">
                <p14:modId xmlns:p14="http://schemas.microsoft.com/office/powerpoint/2010/main" val="3166240648"/>
              </p:ext>
            </p:extLst>
          </p:nvPr>
        </p:nvGraphicFramePr>
        <p:xfrm>
          <a:off x="1768813" y="4670575"/>
          <a:ext cx="219075" cy="228600"/>
        </p:xfrm>
        <a:graphic>
          <a:graphicData uri="http://schemas.openxmlformats.org/presentationml/2006/ole">
            <mc:AlternateContent xmlns:mc="http://schemas.openxmlformats.org/markup-compatibility/2006">
              <mc:Choice xmlns:v="urn:schemas-microsoft-com:vml" Requires="v">
                <p:oleObj spid="_x0000_s10646" name="Equation" r:id="rId20" imgW="215806" imgH="228501" progId="Equation.DSMT4">
                  <p:embed/>
                </p:oleObj>
              </mc:Choice>
              <mc:Fallback>
                <p:oleObj name="Equation" r:id="rId20" imgW="215806" imgH="228501"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68813" y="4670575"/>
                        <a:ext cx="219075"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 name="对象 38"/>
          <p:cNvGraphicFramePr>
            <a:graphicFrameLocks noChangeAspect="1"/>
          </p:cNvGraphicFramePr>
          <p:nvPr>
            <p:extLst>
              <p:ext uri="{D42A27DB-BD31-4B8C-83A1-F6EECF244321}">
                <p14:modId xmlns:p14="http://schemas.microsoft.com/office/powerpoint/2010/main" val="1249544689"/>
              </p:ext>
            </p:extLst>
          </p:nvPr>
        </p:nvGraphicFramePr>
        <p:xfrm>
          <a:off x="3240029" y="4670575"/>
          <a:ext cx="228600" cy="228600"/>
        </p:xfrm>
        <a:graphic>
          <a:graphicData uri="http://schemas.openxmlformats.org/presentationml/2006/ole">
            <mc:AlternateContent xmlns:mc="http://schemas.openxmlformats.org/markup-compatibility/2006">
              <mc:Choice xmlns:v="urn:schemas-microsoft-com:vml" Requires="v">
                <p:oleObj spid="_x0000_s10647" name="Equation" r:id="rId21" imgW="215806" imgH="228501" progId="Equation.DSMT4">
                  <p:embed/>
                </p:oleObj>
              </mc:Choice>
              <mc:Fallback>
                <p:oleObj name="Equation" r:id="rId21" imgW="215806" imgH="228501"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40029" y="4670575"/>
                        <a:ext cx="2286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文本框 1"/>
          <p:cNvSpPr txBox="1"/>
          <p:nvPr/>
        </p:nvSpPr>
        <p:spPr>
          <a:xfrm>
            <a:off x="1104901" y="4591692"/>
            <a:ext cx="4200524" cy="646331"/>
          </a:xfrm>
          <a:prstGeom prst="rect">
            <a:avLst/>
          </a:prstGeom>
          <a:noFill/>
        </p:spPr>
        <p:txBody>
          <a:bodyPr wrap="square" rtlCol="0">
            <a:spAutoFit/>
          </a:bodyPr>
          <a:lstStyle/>
          <a:p>
            <a:r>
              <a:rPr lang="zh-CN" altLang="en-US" dirty="0" smtClean="0"/>
              <a:t>其中：   一般取</a:t>
            </a:r>
            <a:r>
              <a:rPr lang="en-US" altLang="zh-CN" dirty="0" smtClean="0"/>
              <a:t>0.2</a:t>
            </a:r>
            <a:r>
              <a:rPr lang="zh-CN" altLang="en-US" dirty="0" smtClean="0"/>
              <a:t>，     一般</a:t>
            </a:r>
            <a:r>
              <a:rPr lang="zh-CN" altLang="en-US" dirty="0"/>
              <a:t>取</a:t>
            </a:r>
            <a:r>
              <a:rPr lang="en-US" altLang="zh-CN" dirty="0"/>
              <a:t>0.5</a:t>
            </a:r>
            <a:endParaRPr lang="zh-CN" altLang="en-US" dirty="0"/>
          </a:p>
          <a:p>
            <a:endParaRPr lang="zh-CN" altLang="en-US" dirty="0"/>
          </a:p>
        </p:txBody>
      </p:sp>
    </p:spTree>
    <p:extLst>
      <p:ext uri="{BB962C8B-B14F-4D97-AF65-F5344CB8AC3E}">
        <p14:creationId xmlns:p14="http://schemas.microsoft.com/office/powerpoint/2010/main" val="2936602789"/>
      </p:ext>
    </p:extLst>
  </p:cSld>
  <p:clrMapOvr>
    <a:masterClrMapping/>
  </p:clrMapOvr>
  <p:transition spd="slow" advTm="0">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2249334"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模糊控制器设计</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675227" y="258961"/>
            <a:ext cx="2124300" cy="338554"/>
          </a:xfrm>
          <a:prstGeom prst="rect">
            <a:avLst/>
          </a:prstGeom>
          <a:noFill/>
        </p:spPr>
        <p:txBody>
          <a:bodyPr wrap="none" rtlCol="0">
            <a:spAutoFit/>
          </a:bodyPr>
          <a:lstStyle/>
          <a:p>
            <a:pPr algn="ctr"/>
            <a:r>
              <a:rPr lang="en-US" altLang="zh-CN" sz="1600" dirty="0">
                <a:solidFill>
                  <a:srgbClr val="1A3F6C"/>
                </a:solidFill>
                <a:latin typeface="Kozuka Gothic Pro R" pitchFamily="34" charset="-128"/>
                <a:ea typeface="Kozuka Gothic Pro R" pitchFamily="34" charset="-128"/>
              </a:rPr>
              <a:t>FUZZY CONTROLLER</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079969844"/>
              </p:ext>
            </p:extLst>
          </p:nvPr>
        </p:nvGraphicFramePr>
        <p:xfrm>
          <a:off x="806774" y="1060450"/>
          <a:ext cx="4716925" cy="1122587"/>
        </p:xfrm>
        <a:graphic>
          <a:graphicData uri="http://schemas.openxmlformats.org/presentationml/2006/ole">
            <mc:AlternateContent xmlns:mc="http://schemas.openxmlformats.org/markup-compatibility/2006">
              <mc:Choice xmlns:v="urn:schemas-microsoft-com:vml" Requires="v">
                <p:oleObj spid="_x0000_s12453" name="Visio" r:id="rId4" imgW="4362282" imgH="1057104" progId="Visio.Drawing.15">
                  <p:embed/>
                </p:oleObj>
              </mc:Choice>
              <mc:Fallback>
                <p:oleObj name="Visio" r:id="rId4" imgW="4362282" imgH="1057104"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774" y="1060450"/>
                        <a:ext cx="4716925" cy="1122587"/>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252855750"/>
              </p:ext>
            </p:extLst>
          </p:nvPr>
        </p:nvGraphicFramePr>
        <p:xfrm>
          <a:off x="704850" y="2470150"/>
          <a:ext cx="1543050" cy="438150"/>
        </p:xfrm>
        <a:graphic>
          <a:graphicData uri="http://schemas.openxmlformats.org/presentationml/2006/ole">
            <mc:AlternateContent xmlns:mc="http://schemas.openxmlformats.org/markup-compatibility/2006">
              <mc:Choice xmlns:v="urn:schemas-microsoft-com:vml" Requires="v">
                <p:oleObj spid="_x0000_s12454" name="Equation" r:id="rId6" imgW="1511300" imgH="431800" progId="Equation.DSMT4">
                  <p:embed/>
                </p:oleObj>
              </mc:Choice>
              <mc:Fallback>
                <p:oleObj name="Equation" r:id="rId6" imgW="1511300" imgH="4318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850" y="2470150"/>
                        <a:ext cx="1543050" cy="4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066203866"/>
              </p:ext>
            </p:extLst>
          </p:nvPr>
        </p:nvGraphicFramePr>
        <p:xfrm>
          <a:off x="704850" y="3060921"/>
          <a:ext cx="1609725" cy="790575"/>
        </p:xfrm>
        <a:graphic>
          <a:graphicData uri="http://schemas.openxmlformats.org/presentationml/2006/ole">
            <mc:AlternateContent xmlns:mc="http://schemas.openxmlformats.org/markup-compatibility/2006">
              <mc:Choice xmlns:v="urn:schemas-microsoft-com:vml" Requires="v">
                <p:oleObj spid="_x0000_s12455" name="Equation" r:id="rId8" imgW="1638300" imgH="787400" progId="Equation.DSMT4">
                  <p:embed/>
                </p:oleObj>
              </mc:Choice>
              <mc:Fallback>
                <p:oleObj name="Equation" r:id="rId8" imgW="1638300" imgH="7874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850" y="3060921"/>
                        <a:ext cx="1609725" cy="790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343761149"/>
              </p:ext>
            </p:extLst>
          </p:nvPr>
        </p:nvGraphicFramePr>
        <p:xfrm>
          <a:off x="3635700" y="2535010"/>
          <a:ext cx="2047875" cy="1104900"/>
        </p:xfrm>
        <a:graphic>
          <a:graphicData uri="http://schemas.openxmlformats.org/presentationml/2006/ole">
            <mc:AlternateContent xmlns:mc="http://schemas.openxmlformats.org/markup-compatibility/2006">
              <mc:Choice xmlns:v="urn:schemas-microsoft-com:vml" Requires="v">
                <p:oleObj spid="_x0000_s12456" name="Equation" r:id="rId10" imgW="2044700" imgH="1143000" progId="Equation.DSMT4">
                  <p:embed/>
                </p:oleObj>
              </mc:Choice>
              <mc:Fallback>
                <p:oleObj name="Equation" r:id="rId10" imgW="2044700" imgH="1143000" progId="Equation.DSMT4">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35700" y="2535010"/>
                        <a:ext cx="2047875" cy="1104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右箭头 18"/>
          <p:cNvSpPr/>
          <p:nvPr/>
        </p:nvSpPr>
        <p:spPr>
          <a:xfrm>
            <a:off x="2506662" y="3060921"/>
            <a:ext cx="936950" cy="10284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2490394" y="2772452"/>
            <a:ext cx="902811" cy="307777"/>
          </a:xfrm>
          <a:prstGeom prst="rect">
            <a:avLst/>
          </a:prstGeom>
          <a:noFill/>
        </p:spPr>
        <p:txBody>
          <a:bodyPr wrap="none" rtlCol="0">
            <a:spAutoFit/>
          </a:bodyPr>
          <a:lstStyle/>
          <a:p>
            <a:r>
              <a:rPr lang="zh-CN" altLang="en-US" sz="1400" dirty="0" smtClean="0"/>
              <a:t>量化因子</a:t>
            </a:r>
            <a:endParaRPr lang="zh-CN" altLang="en-US" sz="1400" dirty="0"/>
          </a:p>
        </p:txBody>
      </p:sp>
    </p:spTree>
    <p:extLst>
      <p:ext uri="{BB962C8B-B14F-4D97-AF65-F5344CB8AC3E}">
        <p14:creationId xmlns:p14="http://schemas.microsoft.com/office/powerpoint/2010/main" val="3360508214"/>
      </p:ext>
    </p:extLst>
  </p:cSld>
  <p:clrMapOvr>
    <a:masterClrMapping/>
  </p:clrMapOvr>
  <p:transition spd="slow" advTm="0">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pic>
        <p:nvPicPr>
          <p:cNvPr id="14" name="图片 13" descr="输入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851" y="860856"/>
            <a:ext cx="3033949" cy="1257433"/>
          </a:xfrm>
          <a:prstGeom prst="rect">
            <a:avLst/>
          </a:prstGeom>
          <a:noFill/>
          <a:ln>
            <a:noFill/>
          </a:ln>
        </p:spPr>
      </p:pic>
      <p:pic>
        <p:nvPicPr>
          <p:cNvPr id="15" name="图片 14" descr="输出"/>
          <p:cNvPicPr/>
          <p:nvPr/>
        </p:nvPicPr>
        <p:blipFill>
          <a:blip r:embed="rId4">
            <a:extLst>
              <a:ext uri="{28A0092B-C50C-407E-A947-70E740481C1C}">
                <a14:useLocalDpi xmlns:a14="http://schemas.microsoft.com/office/drawing/2010/main" val="0"/>
              </a:ext>
            </a:extLst>
          </a:blip>
          <a:srcRect/>
          <a:stretch>
            <a:fillRect/>
          </a:stretch>
        </p:blipFill>
        <p:spPr bwMode="auto">
          <a:xfrm>
            <a:off x="3426150" y="860856"/>
            <a:ext cx="3050850" cy="1296723"/>
          </a:xfrm>
          <a:prstGeom prst="rect">
            <a:avLst/>
          </a:prstGeom>
          <a:noFill/>
          <a:ln>
            <a:noFill/>
          </a:ln>
        </p:spPr>
      </p:pic>
      <p:pic>
        <p:nvPicPr>
          <p:cNvPr id="4" name="图片 3"/>
          <p:cNvPicPr>
            <a:picLocks noChangeAspect="1"/>
          </p:cNvPicPr>
          <p:nvPr/>
        </p:nvPicPr>
        <p:blipFill>
          <a:blip r:embed="rId5"/>
          <a:stretch>
            <a:fillRect/>
          </a:stretch>
        </p:blipFill>
        <p:spPr>
          <a:xfrm>
            <a:off x="725279" y="2911822"/>
            <a:ext cx="5401742" cy="2549924"/>
          </a:xfrm>
          <a:prstGeom prst="rect">
            <a:avLst/>
          </a:prstGeom>
        </p:spPr>
      </p:pic>
      <p:sp>
        <p:nvSpPr>
          <p:cNvPr id="5" name="矩形 4"/>
          <p:cNvSpPr/>
          <p:nvPr/>
        </p:nvSpPr>
        <p:spPr>
          <a:xfrm>
            <a:off x="4230865" y="2175254"/>
            <a:ext cx="1441420" cy="307777"/>
          </a:xfrm>
          <a:prstGeom prst="rect">
            <a:avLst/>
          </a:prstGeom>
        </p:spPr>
        <p:txBody>
          <a:bodyPr wrap="none">
            <a:spAutoFit/>
          </a:bodyPr>
          <a:lstStyle/>
          <a:p>
            <a:r>
              <a:rPr lang="zh-CN" altLang="zh-CN" sz="1400" dirty="0" smtClean="0">
                <a:latin typeface="Times New Roman" panose="02020603050405020304" pitchFamily="18" charset="0"/>
                <a:cs typeface="Times New Roman" panose="02020603050405020304" pitchFamily="18" charset="0"/>
              </a:rPr>
              <a:t>输</a:t>
            </a:r>
            <a:r>
              <a:rPr lang="zh-CN" altLang="en-US" sz="1400" dirty="0">
                <a:latin typeface="Times New Roman" panose="02020603050405020304" pitchFamily="18" charset="0"/>
                <a:cs typeface="Times New Roman" panose="02020603050405020304" pitchFamily="18" charset="0"/>
              </a:rPr>
              <a:t>出</a:t>
            </a:r>
            <a:r>
              <a:rPr lang="zh-CN" altLang="zh-CN" sz="1400" dirty="0" smtClean="0">
                <a:latin typeface="Times New Roman" panose="02020603050405020304" pitchFamily="18" charset="0"/>
                <a:cs typeface="Times New Roman" panose="02020603050405020304" pitchFamily="18" charset="0"/>
              </a:rPr>
              <a:t>隶属</a:t>
            </a:r>
            <a:r>
              <a:rPr lang="zh-CN" altLang="zh-CN" sz="1400" dirty="0">
                <a:latin typeface="Times New Roman" panose="02020603050405020304" pitchFamily="18" charset="0"/>
                <a:cs typeface="Times New Roman" panose="02020603050405020304" pitchFamily="18" charset="0"/>
              </a:rPr>
              <a:t>度函数</a:t>
            </a:r>
            <a:endParaRPr lang="zh-CN" altLang="en-US" sz="1400" dirty="0"/>
          </a:p>
        </p:txBody>
      </p:sp>
      <p:sp>
        <p:nvSpPr>
          <p:cNvPr id="21" name="矩形 20"/>
          <p:cNvSpPr/>
          <p:nvPr/>
        </p:nvSpPr>
        <p:spPr>
          <a:xfrm>
            <a:off x="1167665" y="2172458"/>
            <a:ext cx="1441420"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输入隶属度函数</a:t>
            </a:r>
            <a:endParaRPr lang="zh-CN" altLang="en-US" sz="1400" dirty="0"/>
          </a:p>
        </p:txBody>
      </p:sp>
      <p:sp>
        <p:nvSpPr>
          <p:cNvPr id="22" name="矩形 21"/>
          <p:cNvSpPr/>
          <p:nvPr/>
        </p:nvSpPr>
        <p:spPr>
          <a:xfrm>
            <a:off x="2789445" y="2564755"/>
            <a:ext cx="1082348" cy="307777"/>
          </a:xfrm>
          <a:prstGeom prst="rect">
            <a:avLst/>
          </a:prstGeom>
        </p:spPr>
        <p:txBody>
          <a:bodyPr wrap="none">
            <a:spAutoFit/>
          </a:bodyPr>
          <a:lstStyle/>
          <a:p>
            <a:r>
              <a:rPr lang="zh-CN" altLang="en-US" sz="1400" dirty="0" smtClean="0">
                <a:latin typeface="Times New Roman" panose="02020603050405020304" pitchFamily="18" charset="0"/>
                <a:cs typeface="Times New Roman" panose="02020603050405020304" pitchFamily="18" charset="0"/>
              </a:rPr>
              <a:t>模糊规则表</a:t>
            </a:r>
            <a:endParaRPr lang="zh-CN" altLang="en-US" sz="1400" dirty="0"/>
          </a:p>
        </p:txBody>
      </p:sp>
      <p:sp>
        <p:nvSpPr>
          <p:cNvPr id="16" name="TextBox 34"/>
          <p:cNvSpPr txBox="1"/>
          <p:nvPr/>
        </p:nvSpPr>
        <p:spPr>
          <a:xfrm>
            <a:off x="443540" y="206330"/>
            <a:ext cx="2249334"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模糊控制器设计</a:t>
            </a:r>
            <a:endParaRPr lang="zh-CN" altLang="en-US" sz="2000" spc="300" dirty="0">
              <a:latin typeface="方正兰亭细黑_GBK" pitchFamily="2" charset="-122"/>
              <a:ea typeface="方正兰亭细黑_GBK" pitchFamily="2" charset="-122"/>
            </a:endParaRPr>
          </a:p>
        </p:txBody>
      </p:sp>
      <p:sp>
        <p:nvSpPr>
          <p:cNvPr id="17" name="TextBox 35"/>
          <p:cNvSpPr txBox="1"/>
          <p:nvPr/>
        </p:nvSpPr>
        <p:spPr>
          <a:xfrm>
            <a:off x="2675227" y="258961"/>
            <a:ext cx="2124300" cy="338554"/>
          </a:xfrm>
          <a:prstGeom prst="rect">
            <a:avLst/>
          </a:prstGeom>
          <a:noFill/>
        </p:spPr>
        <p:txBody>
          <a:bodyPr wrap="none" rtlCol="0">
            <a:spAutoFit/>
          </a:bodyPr>
          <a:lstStyle/>
          <a:p>
            <a:pPr algn="ctr"/>
            <a:r>
              <a:rPr lang="en-US" altLang="zh-CN" sz="1600" dirty="0">
                <a:solidFill>
                  <a:srgbClr val="1A3F6C"/>
                </a:solidFill>
                <a:latin typeface="Kozuka Gothic Pro R" pitchFamily="34" charset="-128"/>
                <a:ea typeface="Kozuka Gothic Pro R" pitchFamily="34" charset="-128"/>
              </a:rPr>
              <a:t>FUZZY CONTROLLER</a:t>
            </a:r>
            <a:endParaRPr lang="zh-CN" altLang="en-US" sz="1600" dirty="0">
              <a:solidFill>
                <a:srgbClr val="1A3F6C"/>
              </a:solidFill>
              <a:latin typeface="Kozuka Gothic Pro R" pitchFamily="34" charset="-128"/>
              <a:ea typeface="Kozuka Gothic Pro R" pitchFamily="34" charset="-128"/>
            </a:endParaRPr>
          </a:p>
        </p:txBody>
      </p:sp>
      <p:cxnSp>
        <p:nvCxnSpPr>
          <p:cNvPr id="18" name="直接连接符 17"/>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111153"/>
      </p:ext>
    </p:extLst>
  </p:cSld>
  <p:clrMapOvr>
    <a:masterClrMapping/>
  </p:clrMapOvr>
  <p:transition spd="slow" advTm="0">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241510" y="799189"/>
            <a:ext cx="1882287" cy="631005"/>
            <a:chOff x="304800" y="673100"/>
            <a:chExt cx="4000500" cy="4000500"/>
          </a:xfrm>
          <a:effectLst>
            <a:outerShdw blurRad="317500" dist="1905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rgbClr val="1A3F6C"/>
                </a:solidFill>
                <a:latin typeface="微软雅黑" pitchFamily="34" charset="-122"/>
                <a:ea typeface="微软雅黑" pitchFamily="34" charset="-122"/>
              </a:endParaRPr>
            </a:p>
          </p:txBody>
        </p:sp>
        <p:sp>
          <p:nvSpPr>
            <p:cNvPr id="44" name="椭圆 4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1A3F6C"/>
                  </a:solidFill>
                  <a:latin typeface="微软雅黑" pitchFamily="34" charset="-122"/>
                  <a:ea typeface="微软雅黑" pitchFamily="34" charset="-122"/>
                </a:rPr>
                <a:t>数控系统中的实现</a:t>
              </a:r>
              <a:endParaRPr lang="zh-CN" altLang="en-US" sz="1400" b="1" dirty="0">
                <a:solidFill>
                  <a:srgbClr val="1A3F6C"/>
                </a:solidFill>
                <a:latin typeface="微软雅黑" pitchFamily="34" charset="-122"/>
                <a:ea typeface="微软雅黑" pitchFamily="34" charset="-122"/>
              </a:endParaRPr>
            </a:p>
          </p:txBody>
        </p:sp>
      </p:grpSp>
      <p:pic>
        <p:nvPicPr>
          <p:cNvPr id="2" name="图片 1"/>
          <p:cNvPicPr>
            <a:picLocks noChangeAspect="1"/>
          </p:cNvPicPr>
          <p:nvPr/>
        </p:nvPicPr>
        <p:blipFill>
          <a:blip r:embed="rId4"/>
          <a:stretch>
            <a:fillRect/>
          </a:stretch>
        </p:blipFill>
        <p:spPr>
          <a:xfrm>
            <a:off x="181463" y="1549132"/>
            <a:ext cx="2879378" cy="2863700"/>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190884193"/>
              </p:ext>
            </p:extLst>
          </p:nvPr>
        </p:nvGraphicFramePr>
        <p:xfrm>
          <a:off x="2082715" y="-53554"/>
          <a:ext cx="3551320" cy="5197054"/>
        </p:xfrm>
        <a:graphic>
          <a:graphicData uri="http://schemas.openxmlformats.org/presentationml/2006/ole">
            <mc:AlternateContent xmlns:mc="http://schemas.openxmlformats.org/markup-compatibility/2006">
              <mc:Choice xmlns:v="urn:schemas-microsoft-com:vml" Requires="v">
                <p:oleObj spid="_x0000_s11309" name="Visio" r:id="rId5" imgW="4086237" imgH="5962622" progId="Visio.Drawing.15">
                  <p:embed/>
                </p:oleObj>
              </mc:Choice>
              <mc:Fallback>
                <p:oleObj name="Visio" r:id="rId5" imgW="4086237" imgH="5962622" progId="Visio.Drawing.15">
                  <p:embed/>
                  <p:pic>
                    <p:nvPicPr>
                      <p:cNvPr id="0" name=""/>
                      <p:cNvPicPr>
                        <a:picLocks noChangeAspect="1" noChangeArrowheads="1"/>
                      </p:cNvPicPr>
                      <p:nvPr/>
                    </p:nvPicPr>
                    <p:blipFill>
                      <a:blip r:embed="rId6"/>
                      <a:srcRect/>
                      <a:stretch>
                        <a:fillRect/>
                      </a:stretch>
                    </p:blipFill>
                    <p:spPr bwMode="auto">
                      <a:xfrm>
                        <a:off x="2082715" y="-53554"/>
                        <a:ext cx="3551320" cy="5197054"/>
                      </a:xfrm>
                      <a:prstGeom prst="rect">
                        <a:avLst/>
                      </a:prstGeom>
                      <a:noFill/>
                    </p:spPr>
                  </p:pic>
                </p:oleObj>
              </mc:Fallback>
            </mc:AlternateContent>
          </a:graphicData>
        </a:graphic>
      </p:graphicFrame>
      <p:pic>
        <p:nvPicPr>
          <p:cNvPr id="4" name="图片 3"/>
          <p:cNvPicPr>
            <a:picLocks noChangeAspect="1"/>
          </p:cNvPicPr>
          <p:nvPr/>
        </p:nvPicPr>
        <p:blipFill>
          <a:blip r:embed="rId7"/>
          <a:stretch>
            <a:fillRect/>
          </a:stretch>
        </p:blipFill>
        <p:spPr>
          <a:xfrm>
            <a:off x="790801" y="2179920"/>
            <a:ext cx="4298949" cy="1978695"/>
          </a:xfrm>
          <a:prstGeom prst="rect">
            <a:avLst/>
          </a:prstGeom>
        </p:spPr>
      </p:pic>
      <p:sp>
        <p:nvSpPr>
          <p:cNvPr id="14" name="TextBox 34"/>
          <p:cNvSpPr txBox="1"/>
          <p:nvPr/>
        </p:nvSpPr>
        <p:spPr>
          <a:xfrm>
            <a:off x="443540" y="206330"/>
            <a:ext cx="2249334"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模糊控制器设计</a:t>
            </a:r>
            <a:endParaRPr lang="zh-CN" altLang="en-US" sz="2000" spc="300" dirty="0">
              <a:latin typeface="方正兰亭细黑_GBK" pitchFamily="2" charset="-122"/>
              <a:ea typeface="方正兰亭细黑_GBK" pitchFamily="2" charset="-122"/>
            </a:endParaRPr>
          </a:p>
        </p:txBody>
      </p:sp>
      <p:sp>
        <p:nvSpPr>
          <p:cNvPr id="15" name="TextBox 35"/>
          <p:cNvSpPr txBox="1"/>
          <p:nvPr/>
        </p:nvSpPr>
        <p:spPr>
          <a:xfrm>
            <a:off x="2675227" y="258961"/>
            <a:ext cx="2124300" cy="338554"/>
          </a:xfrm>
          <a:prstGeom prst="rect">
            <a:avLst/>
          </a:prstGeom>
          <a:noFill/>
        </p:spPr>
        <p:txBody>
          <a:bodyPr wrap="none" rtlCol="0">
            <a:spAutoFit/>
          </a:bodyPr>
          <a:lstStyle/>
          <a:p>
            <a:pPr algn="ctr"/>
            <a:r>
              <a:rPr lang="en-US" altLang="zh-CN" sz="1600" dirty="0">
                <a:solidFill>
                  <a:srgbClr val="1A3F6C"/>
                </a:solidFill>
                <a:latin typeface="Kozuka Gothic Pro R" pitchFamily="34" charset="-128"/>
                <a:ea typeface="Kozuka Gothic Pro R" pitchFamily="34" charset="-128"/>
              </a:rPr>
              <a:t>FUZZY CONTROLLER</a:t>
            </a:r>
            <a:endParaRPr lang="zh-CN" altLang="en-US" sz="1600" dirty="0">
              <a:solidFill>
                <a:srgbClr val="1A3F6C"/>
              </a:solidFill>
              <a:latin typeface="Kozuka Gothic Pro R" pitchFamily="34" charset="-128"/>
              <a:ea typeface="Kozuka Gothic Pro R" pitchFamily="34" charset="-128"/>
            </a:endParaRPr>
          </a:p>
        </p:txBody>
      </p:sp>
      <p:cxnSp>
        <p:nvCxnSpPr>
          <p:cNvPr id="16" name="直接连接符 15"/>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777090"/>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2188029"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523798" y="3220958"/>
            <a:ext cx="1101976" cy="307777"/>
          </a:xfrm>
          <a:prstGeom prst="rect">
            <a:avLst/>
          </a:prstGeom>
          <a:noFill/>
        </p:spPr>
        <p:txBody>
          <a:bodyPr wrap="square" lIns="0" tIns="0" rIns="0" bIns="0" rtlCol="0">
            <a:spAutoFit/>
          </a:bodyPr>
          <a:lstStyle/>
          <a:p>
            <a:r>
              <a:rPr lang="zh-CN" altLang="en-US" sz="2000" dirty="0" smtClean="0">
                <a:solidFill>
                  <a:schemeClr val="bg1"/>
                </a:solidFill>
                <a:latin typeface="微软雅黑" pitchFamily="34" charset="-122"/>
                <a:ea typeface="微软雅黑" pitchFamily="34" charset="-122"/>
              </a:rPr>
              <a:t>第</a:t>
            </a:r>
            <a:r>
              <a:rPr lang="zh-CN" altLang="en-US" sz="2000" dirty="0">
                <a:solidFill>
                  <a:schemeClr val="bg1"/>
                </a:solidFill>
                <a:latin typeface="微软雅黑" pitchFamily="34" charset="-122"/>
                <a:ea typeface="微软雅黑" pitchFamily="34" charset="-122"/>
              </a:rPr>
              <a:t>五</a:t>
            </a:r>
            <a:r>
              <a:rPr lang="zh-CN" altLang="en-US" sz="2000" dirty="0" smtClean="0">
                <a:solidFill>
                  <a:schemeClr val="bg1"/>
                </a:solidFill>
                <a:latin typeface="微软雅黑" pitchFamily="34" charset="-122"/>
                <a:ea typeface="微软雅黑" pitchFamily="34" charset="-122"/>
              </a:rPr>
              <a:t>部分</a:t>
            </a:r>
            <a:endParaRPr lang="zh-CN" altLang="en-US" sz="2000" dirty="0">
              <a:solidFill>
                <a:schemeClr val="bg1"/>
              </a:solidFill>
              <a:latin typeface="微软雅黑" pitchFamily="34" charset="-122"/>
              <a:ea typeface="微软雅黑" pitchFamily="34" charset="-122"/>
            </a:endParaRPr>
          </a:p>
        </p:txBody>
      </p:sp>
      <p:grpSp>
        <p:nvGrpSpPr>
          <p:cNvPr id="3" name="组合 2"/>
          <p:cNvGrpSpPr/>
          <p:nvPr/>
        </p:nvGrpSpPr>
        <p:grpSpPr>
          <a:xfrm>
            <a:off x="404187" y="1648655"/>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8518" y="1757459"/>
              <a:ext cx="689633" cy="66204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3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26" name="TextBox 1"/>
          <p:cNvSpPr txBox="1"/>
          <p:nvPr/>
        </p:nvSpPr>
        <p:spPr>
          <a:xfrm>
            <a:off x="2768542" y="1387045"/>
            <a:ext cx="3430747" cy="523220"/>
          </a:xfrm>
          <a:prstGeom prst="rect">
            <a:avLst/>
          </a:prstGeom>
          <a:noFill/>
        </p:spPr>
        <p:txBody>
          <a:bodyPr wrap="none" rtlCol="0">
            <a:spAutoFit/>
          </a:bodyPr>
          <a:lstStyle/>
          <a:p>
            <a:r>
              <a:rPr lang="zh-CN" altLang="en-US" sz="2800" b="1" dirty="0" smtClean="0">
                <a:latin typeface="方正兰亭细黑_GBK" pitchFamily="2" charset="-122"/>
                <a:ea typeface="方正兰亭细黑_GBK" pitchFamily="2" charset="-122"/>
              </a:rPr>
              <a:t>加工效果对比与分析</a:t>
            </a:r>
            <a:endParaRPr lang="zh-CN" altLang="en-US" sz="2800" b="1" dirty="0">
              <a:latin typeface="方正兰亭细黑_GBK" pitchFamily="2" charset="-122"/>
              <a:ea typeface="方正兰亭细黑_GBK" pitchFamily="2" charset="-122"/>
            </a:endParaRPr>
          </a:p>
        </p:txBody>
      </p:sp>
      <p:sp>
        <p:nvSpPr>
          <p:cNvPr id="27" name="TextBox 11"/>
          <p:cNvSpPr txBox="1"/>
          <p:nvPr/>
        </p:nvSpPr>
        <p:spPr>
          <a:xfrm>
            <a:off x="2787652" y="2168968"/>
            <a:ext cx="1569660"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不同放电间隙</a:t>
            </a:r>
            <a:endParaRPr lang="zh-CN" altLang="en-US" dirty="0">
              <a:latin typeface="方正兰亭细黑_GBK" pitchFamily="2" charset="-122"/>
              <a:ea typeface="方正兰亭细黑_GBK" pitchFamily="2" charset="-122"/>
            </a:endParaRPr>
          </a:p>
        </p:txBody>
      </p:sp>
      <p:sp>
        <p:nvSpPr>
          <p:cNvPr id="28" name="TextBox 13"/>
          <p:cNvSpPr txBox="1"/>
          <p:nvPr/>
        </p:nvSpPr>
        <p:spPr>
          <a:xfrm>
            <a:off x="2787652" y="2615561"/>
            <a:ext cx="2262158"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智能抬刀与手动加工</a:t>
            </a:r>
            <a:endParaRPr lang="zh-CN" altLang="en-US" dirty="0">
              <a:latin typeface="方正兰亭细黑_GBK" pitchFamily="2" charset="-122"/>
              <a:ea typeface="方正兰亭细黑_GBK" pitchFamily="2" charset="-122"/>
            </a:endParaRPr>
          </a:p>
        </p:txBody>
      </p:sp>
      <p:sp>
        <p:nvSpPr>
          <p:cNvPr id="29" name="TextBox 16"/>
          <p:cNvSpPr txBox="1"/>
          <p:nvPr/>
        </p:nvSpPr>
        <p:spPr>
          <a:xfrm>
            <a:off x="2787652" y="3062154"/>
            <a:ext cx="2262158"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液态金属与固体电极</a:t>
            </a:r>
            <a:endParaRPr lang="zh-CN" altLang="en-US" dirty="0">
              <a:latin typeface="方正兰亭细黑_GBK" pitchFamily="2" charset="-122"/>
              <a:ea typeface="方正兰亭细黑_GBK" pitchFamily="2" charset="-122"/>
            </a:endParaRPr>
          </a:p>
        </p:txBody>
      </p:sp>
      <p:sp>
        <p:nvSpPr>
          <p:cNvPr id="31" name="TextBox 17"/>
          <p:cNvSpPr txBox="1"/>
          <p:nvPr/>
        </p:nvSpPr>
        <p:spPr>
          <a:xfrm>
            <a:off x="2787652" y="3480170"/>
            <a:ext cx="2031325"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实际加工效果</a:t>
            </a:r>
            <a:r>
              <a:rPr lang="zh-CN" altLang="en-US" dirty="0">
                <a:latin typeface="方正兰亭细黑_GBK" pitchFamily="2" charset="-122"/>
                <a:ea typeface="方正兰亭细黑_GBK" pitchFamily="2" charset="-122"/>
              </a:rPr>
              <a:t>展示</a:t>
            </a:r>
          </a:p>
        </p:txBody>
      </p:sp>
      <p:sp>
        <p:nvSpPr>
          <p:cNvPr id="32" name="TextBox 18"/>
          <p:cNvSpPr txBox="1"/>
          <p:nvPr/>
        </p:nvSpPr>
        <p:spPr>
          <a:xfrm>
            <a:off x="5126500" y="2257925"/>
            <a:ext cx="1345240" cy="276999"/>
          </a:xfrm>
          <a:prstGeom prst="rect">
            <a:avLst/>
          </a:prstGeom>
          <a:noFill/>
        </p:spPr>
        <p:txBody>
          <a:bodyPr wrap="none" rtlCol="0">
            <a:spAutoFit/>
          </a:bodyPr>
          <a:lstStyle/>
          <a:p>
            <a:pPr algn="ctr"/>
            <a:r>
              <a:rPr lang="en-US" altLang="zh-CN" sz="1200" dirty="0" smtClean="0">
                <a:solidFill>
                  <a:srgbClr val="1A3F6C"/>
                </a:solidFill>
                <a:latin typeface="Kozuka Gothic Pro R" pitchFamily="34" charset="-128"/>
                <a:ea typeface="Kozuka Gothic Pro R" pitchFamily="34" charset="-128"/>
              </a:rPr>
              <a:t>DISCHARGE GAP</a:t>
            </a:r>
            <a:endParaRPr lang="zh-CN" altLang="en-US" sz="1200" dirty="0">
              <a:solidFill>
                <a:srgbClr val="1A3F6C"/>
              </a:solidFill>
              <a:latin typeface="Kozuka Gothic Pro R" pitchFamily="34" charset="-128"/>
              <a:ea typeface="Kozuka Gothic Pro R" pitchFamily="34" charset="-128"/>
            </a:endParaRPr>
          </a:p>
        </p:txBody>
      </p:sp>
      <p:sp>
        <p:nvSpPr>
          <p:cNvPr id="33" name="TextBox 19"/>
          <p:cNvSpPr txBox="1"/>
          <p:nvPr/>
        </p:nvSpPr>
        <p:spPr>
          <a:xfrm>
            <a:off x="4856966" y="2696863"/>
            <a:ext cx="2114681" cy="276999"/>
          </a:xfrm>
          <a:prstGeom prst="rect">
            <a:avLst/>
          </a:prstGeom>
          <a:noFill/>
        </p:spPr>
        <p:txBody>
          <a:bodyPr wrap="none" rtlCol="0">
            <a:spAutoFit/>
          </a:bodyPr>
          <a:lstStyle/>
          <a:p>
            <a:pPr algn="ctr"/>
            <a:r>
              <a:rPr lang="en-US" altLang="zh-CN" sz="1200" dirty="0" smtClean="0">
                <a:solidFill>
                  <a:srgbClr val="1A3F6C"/>
                </a:solidFill>
                <a:latin typeface="Kozuka Gothic Pro R" pitchFamily="34" charset="-128"/>
                <a:ea typeface="Kozuka Gothic Pro R" pitchFamily="34" charset="-128"/>
              </a:rPr>
              <a:t>INTELLIGENT WITH MANUAL</a:t>
            </a:r>
            <a:endParaRPr lang="zh-CN" altLang="en-US" sz="1200" dirty="0">
              <a:solidFill>
                <a:srgbClr val="1A3F6C"/>
              </a:solidFill>
              <a:latin typeface="Kozuka Gothic Pro R" pitchFamily="34" charset="-128"/>
              <a:ea typeface="Kozuka Gothic Pro R" pitchFamily="34" charset="-128"/>
            </a:endParaRPr>
          </a:p>
        </p:txBody>
      </p:sp>
      <p:sp>
        <p:nvSpPr>
          <p:cNvPr id="38" name="TextBox 20"/>
          <p:cNvSpPr txBox="1"/>
          <p:nvPr/>
        </p:nvSpPr>
        <p:spPr>
          <a:xfrm>
            <a:off x="5219476" y="3111749"/>
            <a:ext cx="1511953" cy="276999"/>
          </a:xfrm>
          <a:prstGeom prst="rect">
            <a:avLst/>
          </a:prstGeom>
          <a:noFill/>
        </p:spPr>
        <p:txBody>
          <a:bodyPr wrap="none" rtlCol="0">
            <a:spAutoFit/>
          </a:bodyPr>
          <a:lstStyle/>
          <a:p>
            <a:pPr algn="ctr"/>
            <a:r>
              <a:rPr lang="en-US" altLang="zh-CN" sz="1200" dirty="0" smtClean="0">
                <a:solidFill>
                  <a:srgbClr val="1A3F6C"/>
                </a:solidFill>
                <a:latin typeface="Kozuka Gothic Pro R" pitchFamily="34" charset="-128"/>
                <a:ea typeface="Kozuka Gothic Pro R" pitchFamily="34" charset="-128"/>
              </a:rPr>
              <a:t>LIQUID WITH SOLID</a:t>
            </a:r>
            <a:endParaRPr lang="zh-CN" altLang="en-US" sz="1200" dirty="0">
              <a:solidFill>
                <a:srgbClr val="1A3F6C"/>
              </a:solidFill>
              <a:latin typeface="Kozuka Gothic Pro R" pitchFamily="34" charset="-128"/>
              <a:ea typeface="Kozuka Gothic Pro R" pitchFamily="34" charset="-128"/>
            </a:endParaRPr>
          </a:p>
        </p:txBody>
      </p:sp>
      <p:sp>
        <p:nvSpPr>
          <p:cNvPr id="39" name="TextBox 21"/>
          <p:cNvSpPr txBox="1"/>
          <p:nvPr/>
        </p:nvSpPr>
        <p:spPr>
          <a:xfrm>
            <a:off x="5418600" y="3567386"/>
            <a:ext cx="827471" cy="276999"/>
          </a:xfrm>
          <a:prstGeom prst="rect">
            <a:avLst/>
          </a:prstGeom>
          <a:noFill/>
        </p:spPr>
        <p:txBody>
          <a:bodyPr wrap="none" rtlCol="0">
            <a:spAutoFit/>
          </a:bodyPr>
          <a:lstStyle/>
          <a:p>
            <a:pPr algn="ctr"/>
            <a:r>
              <a:rPr lang="en-US" altLang="zh-CN" sz="1200" dirty="0" smtClean="0">
                <a:solidFill>
                  <a:srgbClr val="1A3F6C"/>
                </a:solidFill>
                <a:latin typeface="Kozuka Gothic Pro R" pitchFamily="34" charset="-128"/>
                <a:ea typeface="Kozuka Gothic Pro R" pitchFamily="34" charset="-128"/>
              </a:rPr>
              <a:t>RESULTS</a:t>
            </a:r>
            <a:endParaRPr lang="zh-CN" altLang="en-US" sz="1200" dirty="0">
              <a:solidFill>
                <a:srgbClr val="1A3F6C"/>
              </a:solidFill>
              <a:latin typeface="Kozuka Gothic Pro R" pitchFamily="34" charset="-128"/>
              <a:ea typeface="Kozuka Gothic Pro R" pitchFamily="34" charset="-128"/>
            </a:endParaRPr>
          </a:p>
        </p:txBody>
      </p:sp>
      <p:sp>
        <p:nvSpPr>
          <p:cNvPr id="40" name="椭圆 39"/>
          <p:cNvSpPr/>
          <p:nvPr/>
        </p:nvSpPr>
        <p:spPr>
          <a:xfrm>
            <a:off x="2493765" y="219646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2493765" y="263383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2493765" y="3071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2493765" y="3508556"/>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1078261"/>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1954381"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不同放电间隙</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732948" y="267886"/>
            <a:ext cx="1733168" cy="338554"/>
          </a:xfrm>
          <a:prstGeom prst="rect">
            <a:avLst/>
          </a:prstGeom>
          <a:noFill/>
        </p:spPr>
        <p:txBody>
          <a:bodyPr wrap="none" rtlCol="0">
            <a:spAutoFit/>
          </a:bodyPr>
          <a:lstStyle/>
          <a:p>
            <a:pPr algn="ctr"/>
            <a:r>
              <a:rPr lang="en-US" altLang="zh-CN" sz="1600" dirty="0">
                <a:solidFill>
                  <a:srgbClr val="1A3F6C"/>
                </a:solidFill>
                <a:latin typeface="Kozuka Gothic Pro R" pitchFamily="34" charset="-128"/>
                <a:ea typeface="Kozuka Gothic Pro R" pitchFamily="34" charset="-128"/>
              </a:rPr>
              <a:t>DISCHARGE GAP</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graphicFrame>
        <p:nvGraphicFramePr>
          <p:cNvPr id="16" name="图表 15"/>
          <p:cNvGraphicFramePr/>
          <p:nvPr>
            <p:extLst>
              <p:ext uri="{D42A27DB-BD31-4B8C-83A1-F6EECF244321}">
                <p14:modId xmlns:p14="http://schemas.microsoft.com/office/powerpoint/2010/main" val="2949770760"/>
              </p:ext>
            </p:extLst>
          </p:nvPr>
        </p:nvGraphicFramePr>
        <p:xfrm>
          <a:off x="788995" y="1048067"/>
          <a:ext cx="5274310" cy="2348865"/>
        </p:xfrm>
        <a:graphic>
          <a:graphicData uri="http://schemas.openxmlformats.org/drawingml/2006/chart">
            <c:chart xmlns:c="http://schemas.openxmlformats.org/drawingml/2006/chart" xmlns:r="http://schemas.openxmlformats.org/officeDocument/2006/relationships" r:id="rId3"/>
          </a:graphicData>
        </a:graphic>
      </p:graphicFrame>
      <p:sp>
        <p:nvSpPr>
          <p:cNvPr id="2" name="矩形 1"/>
          <p:cNvSpPr/>
          <p:nvPr/>
        </p:nvSpPr>
        <p:spPr>
          <a:xfrm>
            <a:off x="788994" y="4053716"/>
            <a:ext cx="3645845" cy="738664"/>
          </a:xfrm>
          <a:prstGeom prst="rect">
            <a:avLst/>
          </a:prstGeom>
        </p:spPr>
        <p:txBody>
          <a:bodyPr wrap="square">
            <a:spAutoFit/>
          </a:bodyPr>
          <a:lstStyle/>
          <a:p>
            <a:r>
              <a:rPr lang="zh-CN" altLang="en-US" sz="1400" dirty="0" smtClean="0">
                <a:latin typeface="Times New Roman" panose="02020603050405020304" pitchFamily="18" charset="0"/>
                <a:cs typeface="Times New Roman" panose="02020603050405020304" pitchFamily="18" charset="0"/>
              </a:rPr>
              <a:t>间隙过小：废屑难以排出</a:t>
            </a:r>
            <a:r>
              <a:rPr lang="en-US" altLang="zh-CN" sz="1400" dirty="0" smtClean="0">
                <a:latin typeface="Times New Roman" panose="02020603050405020304" pitchFamily="18" charset="0"/>
                <a:cs typeface="Times New Roman" panose="02020603050405020304" pitchFamily="18" charset="0"/>
                <a:sym typeface="Wingdings" panose="05000000000000000000" pitchFamily="2" charset="2"/>
              </a:rPr>
              <a:t></a:t>
            </a:r>
            <a:r>
              <a:rPr lang="zh-CN" altLang="en-US" sz="1400" dirty="0" smtClean="0">
                <a:latin typeface="Times New Roman" panose="02020603050405020304" pitchFamily="18" charset="0"/>
                <a:cs typeface="Times New Roman" panose="02020603050405020304" pitchFamily="18" charset="0"/>
                <a:sym typeface="Wingdings" panose="05000000000000000000" pitchFamily="2" charset="2"/>
              </a:rPr>
              <a:t>短路</a:t>
            </a:r>
            <a:r>
              <a:rPr lang="en-US" altLang="zh-CN" sz="1400" dirty="0" smtClean="0">
                <a:latin typeface="Times New Roman" panose="02020603050405020304" pitchFamily="18" charset="0"/>
                <a:cs typeface="Times New Roman" panose="02020603050405020304" pitchFamily="18" charset="0"/>
                <a:sym typeface="Wingdings" panose="05000000000000000000" pitchFamily="2" charset="2"/>
              </a:rPr>
              <a:t></a:t>
            </a:r>
            <a:r>
              <a:rPr lang="zh-CN" altLang="en-US" sz="1400" dirty="0" smtClean="0">
                <a:latin typeface="Times New Roman" panose="02020603050405020304" pitchFamily="18" charset="0"/>
                <a:cs typeface="Times New Roman" panose="02020603050405020304" pitchFamily="18" charset="0"/>
                <a:sym typeface="Wingdings" panose="05000000000000000000" pitchFamily="2" charset="2"/>
              </a:rPr>
              <a:t>频繁抬刀</a:t>
            </a:r>
            <a:endParaRPr lang="en-US" altLang="zh-CN" sz="1400" dirty="0" smtClean="0">
              <a:latin typeface="Times New Roman" panose="02020603050405020304" pitchFamily="18" charset="0"/>
              <a:cs typeface="Times New Roman" panose="02020603050405020304" pitchFamily="18" charset="0"/>
            </a:endParaRPr>
          </a:p>
          <a:p>
            <a:r>
              <a:rPr lang="zh-CN" altLang="en-US" sz="1400" dirty="0" smtClean="0">
                <a:latin typeface="Times New Roman" panose="02020603050405020304" pitchFamily="18" charset="0"/>
                <a:cs typeface="Times New Roman" panose="02020603050405020304" pitchFamily="18" charset="0"/>
              </a:rPr>
              <a:t>间隙过大：放电能量过低</a:t>
            </a:r>
            <a:endParaRPr lang="en-US" altLang="zh-CN" sz="1400" dirty="0" smtClean="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最</a:t>
            </a:r>
            <a:r>
              <a:rPr lang="zh-CN" altLang="en-US" sz="1400" dirty="0" smtClean="0">
                <a:latin typeface="Times New Roman" panose="02020603050405020304" pitchFamily="18" charset="0"/>
                <a:cs typeface="Times New Roman" panose="02020603050405020304" pitchFamily="18" charset="0"/>
              </a:rPr>
              <a:t>优间隙：</a:t>
            </a:r>
            <a:r>
              <a:rPr lang="en-US" altLang="zh-CN" sz="1400" dirty="0" smtClean="0">
                <a:latin typeface="Times New Roman" panose="02020603050405020304" pitchFamily="18" charset="0"/>
                <a:cs typeface="Times New Roman" panose="02020603050405020304" pitchFamily="18" charset="0"/>
              </a:rPr>
              <a:t>60 </a:t>
            </a:r>
            <a:r>
              <a:rPr lang="en-US" altLang="zh-CN" sz="1400" dirty="0" err="1" smtClean="0">
                <a:latin typeface="Times New Roman" panose="02020603050405020304" pitchFamily="18" charset="0"/>
                <a:cs typeface="Times New Roman" panose="02020603050405020304" pitchFamily="18" charset="0"/>
              </a:rPr>
              <a:t>μm</a:t>
            </a:r>
            <a:r>
              <a:rPr lang="zh-CN" altLang="en-US" sz="1400" dirty="0" smtClean="0">
                <a:latin typeface="Times New Roman" panose="02020603050405020304" pitchFamily="18" charset="0"/>
                <a:cs typeface="Times New Roman" panose="02020603050405020304" pitchFamily="18" charset="0"/>
              </a:rPr>
              <a:t>左右</a:t>
            </a:r>
            <a:endParaRPr lang="zh-CN" altLang="en-US" sz="1400" dirty="0"/>
          </a:p>
        </p:txBody>
      </p:sp>
      <p:sp>
        <p:nvSpPr>
          <p:cNvPr id="10" name="矩形 9"/>
          <p:cNvSpPr/>
          <p:nvPr/>
        </p:nvSpPr>
        <p:spPr>
          <a:xfrm>
            <a:off x="2408999" y="3665507"/>
            <a:ext cx="2339102"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放电间隙与蚀除效率的关系</a:t>
            </a:r>
            <a:endParaRPr lang="zh-CN" altLang="en-US" sz="1400" dirty="0"/>
          </a:p>
        </p:txBody>
      </p:sp>
    </p:spTree>
    <p:extLst>
      <p:ext uri="{BB962C8B-B14F-4D97-AF65-F5344CB8AC3E}">
        <p14:creationId xmlns:p14="http://schemas.microsoft.com/office/powerpoint/2010/main" val="886780199"/>
      </p:ext>
    </p:extLst>
  </p:cSld>
  <p:clrMapOvr>
    <a:masterClrMapping/>
  </p:clrMapOvr>
  <p:transition spd="slow" advTm="0">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2839239"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智能加工与手动加工</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3282779" y="246577"/>
            <a:ext cx="2755883" cy="338554"/>
          </a:xfrm>
          <a:prstGeom prst="rect">
            <a:avLst/>
          </a:prstGeom>
          <a:noFill/>
        </p:spPr>
        <p:txBody>
          <a:bodyPr wrap="none" rtlCol="0">
            <a:spAutoFit/>
          </a:bodyPr>
          <a:lstStyle/>
          <a:p>
            <a:pPr algn="ctr"/>
            <a:r>
              <a:rPr lang="en-US" altLang="zh-CN" sz="1600" dirty="0">
                <a:solidFill>
                  <a:srgbClr val="1A3F6C"/>
                </a:solidFill>
                <a:latin typeface="Kozuka Gothic Pro R" pitchFamily="34" charset="-128"/>
                <a:ea typeface="Kozuka Gothic Pro R" pitchFamily="34" charset="-128"/>
              </a:rPr>
              <a:t>INTELLIGENT WITH MANUAL</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3231866"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graphicFrame>
        <p:nvGraphicFramePr>
          <p:cNvPr id="9" name="图表 8"/>
          <p:cNvGraphicFramePr/>
          <p:nvPr>
            <p:extLst>
              <p:ext uri="{D42A27DB-BD31-4B8C-83A1-F6EECF244321}">
                <p14:modId xmlns:p14="http://schemas.microsoft.com/office/powerpoint/2010/main" val="2552903402"/>
              </p:ext>
            </p:extLst>
          </p:nvPr>
        </p:nvGraphicFramePr>
        <p:xfrm>
          <a:off x="842645" y="1058862"/>
          <a:ext cx="5274310" cy="2314575"/>
        </p:xfrm>
        <a:graphic>
          <a:graphicData uri="http://schemas.openxmlformats.org/drawingml/2006/chart">
            <c:chart xmlns:c="http://schemas.openxmlformats.org/drawingml/2006/chart" xmlns:r="http://schemas.openxmlformats.org/officeDocument/2006/relationships" r:id="rId3"/>
          </a:graphicData>
        </a:graphic>
      </p:graphicFrame>
      <p:sp>
        <p:nvSpPr>
          <p:cNvPr id="2" name="矩形 1"/>
          <p:cNvSpPr/>
          <p:nvPr/>
        </p:nvSpPr>
        <p:spPr>
          <a:xfrm>
            <a:off x="1711650" y="3500407"/>
            <a:ext cx="3429000" cy="307777"/>
          </a:xfrm>
          <a:prstGeom prst="rect">
            <a:avLst/>
          </a:prstGeom>
        </p:spPr>
        <p:txBody>
          <a:bodyPr>
            <a:spAutoFit/>
          </a:bodyPr>
          <a:lstStyle/>
          <a:p>
            <a:r>
              <a:rPr lang="zh-CN" altLang="zh-CN" sz="1400" dirty="0">
                <a:latin typeface="Times New Roman" panose="02020603050405020304" pitchFamily="18" charset="0"/>
                <a:cs typeface="Times New Roman" panose="02020603050405020304" pitchFamily="18" charset="0"/>
              </a:rPr>
              <a:t>智能抬刀与手动抬刀加工效率对比</a:t>
            </a:r>
            <a:endParaRPr lang="zh-CN" altLang="en-US" sz="1400" dirty="0"/>
          </a:p>
        </p:txBody>
      </p:sp>
      <p:sp>
        <p:nvSpPr>
          <p:cNvPr id="3" name="矩形 2"/>
          <p:cNvSpPr/>
          <p:nvPr/>
        </p:nvSpPr>
        <p:spPr>
          <a:xfrm>
            <a:off x="842645" y="3978484"/>
            <a:ext cx="3954929" cy="738664"/>
          </a:xfrm>
          <a:prstGeom prst="rect">
            <a:avLst/>
          </a:prstGeom>
        </p:spPr>
        <p:txBody>
          <a:bodyPr wrap="none">
            <a:spAutoFit/>
          </a:bodyPr>
          <a:lstStyle/>
          <a:p>
            <a:r>
              <a:rPr lang="zh-CN" altLang="en-US" sz="1400" dirty="0" smtClean="0">
                <a:latin typeface="Times New Roman" panose="02020603050405020304" pitchFamily="18" charset="0"/>
                <a:cs typeface="Times New Roman" panose="02020603050405020304" pitchFamily="18" charset="0"/>
              </a:rPr>
              <a:t>手动加工：</a:t>
            </a:r>
            <a:r>
              <a:rPr lang="zh-CN" altLang="zh-CN" sz="1400" dirty="0" smtClean="0">
                <a:latin typeface="Times New Roman" panose="02020603050405020304" pitchFamily="18" charset="0"/>
                <a:cs typeface="Times New Roman" panose="02020603050405020304" pitchFamily="18" charset="0"/>
              </a:rPr>
              <a:t>只</a:t>
            </a:r>
            <a:r>
              <a:rPr lang="zh-CN" altLang="zh-CN" sz="1400" dirty="0">
                <a:latin typeface="Times New Roman" panose="02020603050405020304" pitchFamily="18" charset="0"/>
                <a:cs typeface="Times New Roman" panose="02020603050405020304" pitchFamily="18" charset="0"/>
              </a:rPr>
              <a:t>进行短路、开路与冲液</a:t>
            </a:r>
            <a:r>
              <a:rPr lang="zh-CN" altLang="zh-CN" sz="1400" dirty="0" smtClean="0">
                <a:latin typeface="Times New Roman" panose="02020603050405020304" pitchFamily="18" charset="0"/>
                <a:cs typeface="Times New Roman" panose="02020603050405020304" pitchFamily="18" charset="0"/>
              </a:rPr>
              <a:t>处理</a:t>
            </a:r>
            <a:endParaRPr lang="en-US" altLang="zh-CN" sz="1400" dirty="0" smtClean="0">
              <a:latin typeface="Times New Roman" panose="02020603050405020304" pitchFamily="18" charset="0"/>
              <a:cs typeface="Times New Roman" panose="02020603050405020304" pitchFamily="18" charset="0"/>
            </a:endParaRPr>
          </a:p>
          <a:p>
            <a:r>
              <a:rPr lang="zh-CN" altLang="zh-CN" sz="1400" dirty="0"/>
              <a:t>三次实验效率智能加工均大于手动</a:t>
            </a:r>
            <a:r>
              <a:rPr lang="zh-CN" altLang="zh-CN" sz="1400" dirty="0" smtClean="0"/>
              <a:t>加工</a:t>
            </a:r>
            <a:endParaRPr lang="en-US" altLang="zh-CN" sz="1400" dirty="0" smtClean="0"/>
          </a:p>
          <a:p>
            <a:r>
              <a:rPr lang="zh-CN" altLang="zh-CN" sz="1400" dirty="0"/>
              <a:t>随着加工时长的增加，这种优势体现的更加明显</a:t>
            </a:r>
            <a:endParaRPr lang="zh-CN" altLang="en-US" sz="1400" dirty="0"/>
          </a:p>
        </p:txBody>
      </p:sp>
    </p:spTree>
    <p:extLst>
      <p:ext uri="{BB962C8B-B14F-4D97-AF65-F5344CB8AC3E}">
        <p14:creationId xmlns:p14="http://schemas.microsoft.com/office/powerpoint/2010/main" val="1568273469"/>
      </p:ext>
    </p:extLst>
  </p:cSld>
  <p:clrMapOvr>
    <a:masterClrMapping/>
  </p:clrMapOvr>
  <p:transition spd="slow" advTm="0">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2188029"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928019" y="1387045"/>
            <a:ext cx="2709396" cy="523220"/>
          </a:xfrm>
          <a:prstGeom prst="rect">
            <a:avLst/>
          </a:prstGeom>
          <a:noFill/>
        </p:spPr>
        <p:txBody>
          <a:bodyPr wrap="none" rtlCol="0">
            <a:spAutoFit/>
          </a:bodyPr>
          <a:lstStyle/>
          <a:p>
            <a:r>
              <a:rPr lang="zh-CN" altLang="en-US" sz="2800" b="1" dirty="0">
                <a:latin typeface="方正兰亭细黑_GBK" pitchFamily="2" charset="-122"/>
                <a:ea typeface="方正兰亭细黑_GBK" pitchFamily="2" charset="-122"/>
              </a:rPr>
              <a:t>课题背景及内容</a:t>
            </a:r>
          </a:p>
        </p:txBody>
      </p:sp>
      <p:sp>
        <p:nvSpPr>
          <p:cNvPr id="15" name="TextBox 14"/>
          <p:cNvSpPr txBox="1"/>
          <p:nvPr/>
        </p:nvSpPr>
        <p:spPr>
          <a:xfrm>
            <a:off x="523798" y="3220958"/>
            <a:ext cx="1101976" cy="307777"/>
          </a:xfrm>
          <a:prstGeom prst="rect">
            <a:avLst/>
          </a:prstGeom>
          <a:noFill/>
        </p:spPr>
        <p:txBody>
          <a:bodyPr wrap="square" lIns="0" tIns="0" rIns="0" bIns="0" rtlCol="0">
            <a:spAutoFit/>
          </a:bodyPr>
          <a:lstStyle/>
          <a:p>
            <a:r>
              <a:rPr lang="zh-CN" altLang="en-US" sz="2000" dirty="0" smtClean="0">
                <a:solidFill>
                  <a:schemeClr val="bg1"/>
                </a:solidFill>
                <a:latin typeface="微软雅黑" pitchFamily="34" charset="-122"/>
                <a:ea typeface="微软雅黑" pitchFamily="34" charset="-122"/>
              </a:rPr>
              <a:t>第</a:t>
            </a:r>
            <a:r>
              <a:rPr lang="zh-CN" altLang="en-US" sz="2000" dirty="0">
                <a:solidFill>
                  <a:schemeClr val="bg1"/>
                </a:solidFill>
                <a:latin typeface="微软雅黑" pitchFamily="34" charset="-122"/>
                <a:ea typeface="微软雅黑" pitchFamily="34" charset="-122"/>
              </a:rPr>
              <a:t>一</a:t>
            </a:r>
            <a:r>
              <a:rPr lang="zh-CN" altLang="en-US" sz="2000" dirty="0" smtClean="0">
                <a:solidFill>
                  <a:schemeClr val="bg1"/>
                </a:solidFill>
                <a:latin typeface="微软雅黑" pitchFamily="34" charset="-122"/>
                <a:ea typeface="微软雅黑" pitchFamily="34" charset="-122"/>
              </a:rPr>
              <a:t>部分</a:t>
            </a:r>
            <a:endParaRPr lang="zh-CN" altLang="en-US" sz="2000" dirty="0">
              <a:solidFill>
                <a:schemeClr val="bg1"/>
              </a:solidFill>
              <a:latin typeface="微软雅黑" pitchFamily="34" charset="-122"/>
              <a:ea typeface="微软雅黑" pitchFamily="34" charset="-122"/>
            </a:endParaRPr>
          </a:p>
        </p:txBody>
      </p:sp>
      <p:grpSp>
        <p:nvGrpSpPr>
          <p:cNvPr id="3" name="组合 2"/>
          <p:cNvGrpSpPr/>
          <p:nvPr/>
        </p:nvGrpSpPr>
        <p:grpSpPr>
          <a:xfrm>
            <a:off x="404187" y="1648655"/>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8518" y="1757459"/>
              <a:ext cx="689633" cy="66204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3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17" name="TextBox 17"/>
          <p:cNvSpPr txBox="1"/>
          <p:nvPr/>
        </p:nvSpPr>
        <p:spPr>
          <a:xfrm>
            <a:off x="3005714" y="2386005"/>
            <a:ext cx="1338828"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行业大背景</a:t>
            </a:r>
            <a:endParaRPr lang="zh-CN" altLang="en-US" dirty="0">
              <a:latin typeface="方正兰亭细黑_GBK" pitchFamily="2" charset="-122"/>
              <a:ea typeface="方正兰亭细黑_GBK" pitchFamily="2" charset="-122"/>
            </a:endParaRPr>
          </a:p>
        </p:txBody>
      </p:sp>
      <p:sp>
        <p:nvSpPr>
          <p:cNvPr id="18" name="TextBox 18"/>
          <p:cNvSpPr txBox="1"/>
          <p:nvPr/>
        </p:nvSpPr>
        <p:spPr>
          <a:xfrm>
            <a:off x="3005714" y="2832598"/>
            <a:ext cx="2492990"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传统电火花加工的缺陷</a:t>
            </a:r>
            <a:endParaRPr lang="zh-CN" altLang="en-US" dirty="0">
              <a:latin typeface="方正兰亭细黑_GBK" pitchFamily="2" charset="-122"/>
              <a:ea typeface="方正兰亭细黑_GBK" pitchFamily="2" charset="-122"/>
            </a:endParaRPr>
          </a:p>
        </p:txBody>
      </p:sp>
      <p:sp>
        <p:nvSpPr>
          <p:cNvPr id="19" name="TextBox 19"/>
          <p:cNvSpPr txBox="1"/>
          <p:nvPr/>
        </p:nvSpPr>
        <p:spPr>
          <a:xfrm>
            <a:off x="4363652" y="2433250"/>
            <a:ext cx="1636987" cy="276999"/>
          </a:xfrm>
          <a:prstGeom prst="rect">
            <a:avLst/>
          </a:prstGeom>
          <a:noFill/>
        </p:spPr>
        <p:txBody>
          <a:bodyPr wrap="none" rtlCol="0">
            <a:spAutoFit/>
          </a:bodyPr>
          <a:lstStyle/>
          <a:p>
            <a:r>
              <a:rPr lang="en-US" altLang="zh-CN" sz="1200" dirty="0">
                <a:solidFill>
                  <a:srgbClr val="1A3F6C"/>
                </a:solidFill>
                <a:latin typeface="Kozuka Gothic Pro R" pitchFamily="34" charset="-128"/>
                <a:ea typeface="Kozuka Gothic Pro R" pitchFamily="34" charset="-128"/>
              </a:rPr>
              <a:t>PRESENT SITUATION</a:t>
            </a:r>
            <a:endParaRPr lang="zh-CN" altLang="en-US" sz="1200" dirty="0">
              <a:solidFill>
                <a:srgbClr val="1A3F6C"/>
              </a:solidFill>
              <a:latin typeface="Kozuka Gothic Pro R" pitchFamily="34" charset="-128"/>
              <a:ea typeface="Kozuka Gothic Pro R" pitchFamily="34" charset="-128"/>
            </a:endParaRPr>
          </a:p>
        </p:txBody>
      </p:sp>
      <p:sp>
        <p:nvSpPr>
          <p:cNvPr id="20" name="TextBox 20"/>
          <p:cNvSpPr txBox="1"/>
          <p:nvPr/>
        </p:nvSpPr>
        <p:spPr>
          <a:xfrm>
            <a:off x="5378112" y="2881018"/>
            <a:ext cx="736099" cy="276999"/>
          </a:xfrm>
          <a:prstGeom prst="rect">
            <a:avLst/>
          </a:prstGeom>
          <a:noFill/>
        </p:spPr>
        <p:txBody>
          <a:bodyPr wrap="none" rtlCol="0">
            <a:spAutoFit/>
          </a:bodyPr>
          <a:lstStyle/>
          <a:p>
            <a:r>
              <a:rPr lang="en-US" altLang="zh-CN" sz="1200" dirty="0" smtClean="0">
                <a:solidFill>
                  <a:srgbClr val="1A3F6C"/>
                </a:solidFill>
                <a:latin typeface="Kozuka Gothic Pro R" pitchFamily="34" charset="-128"/>
                <a:ea typeface="Kozuka Gothic Pro R" pitchFamily="34" charset="-128"/>
              </a:rPr>
              <a:t>DEFECT</a:t>
            </a:r>
            <a:endParaRPr lang="zh-CN" altLang="en-US" sz="1200" dirty="0">
              <a:solidFill>
                <a:srgbClr val="1A3F6C"/>
              </a:solidFill>
              <a:latin typeface="Kozuka Gothic Pro R" pitchFamily="34" charset="-128"/>
              <a:ea typeface="Kozuka Gothic Pro R" pitchFamily="34" charset="-128"/>
            </a:endParaRPr>
          </a:p>
        </p:txBody>
      </p:sp>
      <p:sp>
        <p:nvSpPr>
          <p:cNvPr id="21" name="椭圆 20"/>
          <p:cNvSpPr/>
          <p:nvPr/>
        </p:nvSpPr>
        <p:spPr>
          <a:xfrm>
            <a:off x="2711827" y="2413504"/>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2711827" y="285086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18"/>
          <p:cNvSpPr txBox="1"/>
          <p:nvPr/>
        </p:nvSpPr>
        <p:spPr>
          <a:xfrm>
            <a:off x="3005714" y="3334876"/>
            <a:ext cx="1107996"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研究现状</a:t>
            </a:r>
            <a:endParaRPr lang="zh-CN" altLang="en-US" dirty="0">
              <a:latin typeface="方正兰亭细黑_GBK" pitchFamily="2" charset="-122"/>
              <a:ea typeface="方正兰亭细黑_GBK" pitchFamily="2" charset="-122"/>
            </a:endParaRPr>
          </a:p>
        </p:txBody>
      </p:sp>
      <p:sp>
        <p:nvSpPr>
          <p:cNvPr id="24" name="TextBox 20"/>
          <p:cNvSpPr txBox="1"/>
          <p:nvPr/>
        </p:nvSpPr>
        <p:spPr>
          <a:xfrm>
            <a:off x="4366617" y="3383296"/>
            <a:ext cx="1728358" cy="276999"/>
          </a:xfrm>
          <a:prstGeom prst="rect">
            <a:avLst/>
          </a:prstGeom>
          <a:noFill/>
        </p:spPr>
        <p:txBody>
          <a:bodyPr wrap="none" rtlCol="0">
            <a:spAutoFit/>
          </a:bodyPr>
          <a:lstStyle/>
          <a:p>
            <a:r>
              <a:rPr lang="en-US" altLang="zh-CN" sz="1200" dirty="0">
                <a:solidFill>
                  <a:srgbClr val="1A3F6C"/>
                </a:solidFill>
                <a:latin typeface="Kozuka Gothic Pro R" pitchFamily="34" charset="-128"/>
                <a:ea typeface="Kozuka Gothic Pro R" pitchFamily="34" charset="-128"/>
              </a:rPr>
              <a:t>REALATED RESEARCH</a:t>
            </a:r>
            <a:endParaRPr lang="zh-CN" altLang="en-US" sz="1200" dirty="0">
              <a:solidFill>
                <a:srgbClr val="1A3F6C"/>
              </a:solidFill>
              <a:latin typeface="Kozuka Gothic Pro R" pitchFamily="34" charset="-128"/>
              <a:ea typeface="Kozuka Gothic Pro R" pitchFamily="34" charset="-128"/>
            </a:endParaRPr>
          </a:p>
        </p:txBody>
      </p:sp>
      <p:sp>
        <p:nvSpPr>
          <p:cNvPr id="25" name="椭圆 24"/>
          <p:cNvSpPr/>
          <p:nvPr/>
        </p:nvSpPr>
        <p:spPr>
          <a:xfrm>
            <a:off x="2711827" y="3353145"/>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4357743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2839239"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液态</a:t>
            </a:r>
            <a:r>
              <a:rPr lang="zh-CN" altLang="en-US" sz="2000" spc="300" dirty="0" smtClean="0">
                <a:latin typeface="方正兰亭细黑_GBK" pitchFamily="2" charset="-122"/>
                <a:ea typeface="方正兰亭细黑_GBK" pitchFamily="2" charset="-122"/>
              </a:rPr>
              <a:t>金属与固体电极</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3282779" y="263111"/>
            <a:ext cx="1954382" cy="338554"/>
          </a:xfrm>
          <a:prstGeom prst="rect">
            <a:avLst/>
          </a:prstGeom>
          <a:noFill/>
        </p:spPr>
        <p:txBody>
          <a:bodyPr wrap="none" rtlCol="0">
            <a:spAutoFit/>
          </a:bodyPr>
          <a:lstStyle/>
          <a:p>
            <a:pPr algn="ctr"/>
            <a:r>
              <a:rPr lang="en-US" altLang="zh-CN" sz="1600" dirty="0">
                <a:solidFill>
                  <a:srgbClr val="1A3F6C"/>
                </a:solidFill>
                <a:latin typeface="Kozuka Gothic Pro R" pitchFamily="34" charset="-128"/>
                <a:ea typeface="Kozuka Gothic Pro R" pitchFamily="34" charset="-128"/>
              </a:rPr>
              <a:t>LIQUID WITH SOLID</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3231866"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pic>
        <p:nvPicPr>
          <p:cNvPr id="14338" name="Picture 2" descr="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849"/>
          <a:stretch/>
        </p:blipFill>
        <p:spPr bwMode="auto">
          <a:xfrm>
            <a:off x="503442" y="3358957"/>
            <a:ext cx="1465693" cy="1190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p:nvPr/>
        </p:nvPicPr>
        <p:blipFill rotWithShape="1">
          <a:blip r:embed="rId4"/>
          <a:srcRect t="6103"/>
          <a:stretch/>
        </p:blipFill>
        <p:spPr bwMode="auto">
          <a:xfrm>
            <a:off x="2344783" y="3348445"/>
            <a:ext cx="1444314" cy="1190578"/>
          </a:xfrm>
          <a:prstGeom prst="rect">
            <a:avLst/>
          </a:prstGeom>
          <a:ln>
            <a:noFill/>
          </a:ln>
          <a:extLst>
            <a:ext uri="{53640926-AAD7-44D8-BBD7-CCE9431645EC}">
              <a14:shadowObscured xmlns:a14="http://schemas.microsoft.com/office/drawing/2010/main"/>
            </a:ext>
          </a:extLst>
        </p:spPr>
      </p:pic>
      <p:sp>
        <p:nvSpPr>
          <p:cNvPr id="3" name="文本框 2"/>
          <p:cNvSpPr txBox="1"/>
          <p:nvPr/>
        </p:nvSpPr>
        <p:spPr>
          <a:xfrm>
            <a:off x="425811" y="4624760"/>
            <a:ext cx="1620957" cy="307777"/>
          </a:xfrm>
          <a:prstGeom prst="rect">
            <a:avLst/>
          </a:prstGeom>
          <a:noFill/>
        </p:spPr>
        <p:txBody>
          <a:bodyPr wrap="none" rtlCol="0">
            <a:spAutoFit/>
          </a:bodyPr>
          <a:lstStyle/>
          <a:p>
            <a:r>
              <a:rPr lang="zh-CN" altLang="en-US" sz="1400" dirty="0" smtClean="0"/>
              <a:t>固体电极加工效果</a:t>
            </a:r>
            <a:endParaRPr lang="zh-CN" altLang="en-US" sz="1400" dirty="0"/>
          </a:p>
        </p:txBody>
      </p:sp>
      <p:sp>
        <p:nvSpPr>
          <p:cNvPr id="13" name="文本框 12"/>
          <p:cNvSpPr txBox="1"/>
          <p:nvPr/>
        </p:nvSpPr>
        <p:spPr>
          <a:xfrm>
            <a:off x="2076925" y="4624760"/>
            <a:ext cx="1980029" cy="307777"/>
          </a:xfrm>
          <a:prstGeom prst="rect">
            <a:avLst/>
          </a:prstGeom>
          <a:noFill/>
        </p:spPr>
        <p:txBody>
          <a:bodyPr wrap="none" rtlCol="0">
            <a:spAutoFit/>
          </a:bodyPr>
          <a:lstStyle/>
          <a:p>
            <a:r>
              <a:rPr lang="zh-CN" altLang="en-US" sz="1400" dirty="0"/>
              <a:t>液态</a:t>
            </a:r>
            <a:r>
              <a:rPr lang="zh-CN" altLang="en-US" sz="1400" dirty="0" smtClean="0"/>
              <a:t>金属电极加工效果</a:t>
            </a:r>
            <a:endParaRPr lang="zh-CN" altLang="en-US" sz="1400" dirty="0"/>
          </a:p>
        </p:txBody>
      </p:sp>
      <p:sp>
        <p:nvSpPr>
          <p:cNvPr id="14" name="矩形 13"/>
          <p:cNvSpPr/>
          <p:nvPr/>
        </p:nvSpPr>
        <p:spPr>
          <a:xfrm>
            <a:off x="4175487" y="3369471"/>
            <a:ext cx="2576798" cy="1384995"/>
          </a:xfrm>
          <a:prstGeom prst="rect">
            <a:avLst/>
          </a:prstGeom>
        </p:spPr>
        <p:txBody>
          <a:bodyPr wrap="square">
            <a:spAutoFit/>
          </a:bodyPr>
          <a:lstStyle/>
          <a:p>
            <a:r>
              <a:rPr lang="zh-CN" altLang="en-US" sz="1400" dirty="0" smtClean="0">
                <a:latin typeface="Times New Roman" panose="02020603050405020304" pitchFamily="18" charset="0"/>
                <a:cs typeface="Times New Roman" panose="02020603050405020304" pitchFamily="18" charset="0"/>
              </a:rPr>
              <a:t>由于固体电极尖端形态固定，因此其加工效率略高于液态金属电极，棱角也更加明显</a:t>
            </a:r>
            <a:endParaRPr lang="en-US" altLang="zh-CN" sz="1400" dirty="0" smtClean="0">
              <a:latin typeface="Times New Roman" panose="02020603050405020304" pitchFamily="18" charset="0"/>
              <a:cs typeface="Times New Roman" panose="02020603050405020304" pitchFamily="18" charset="0"/>
            </a:endParaRPr>
          </a:p>
          <a:p>
            <a:endParaRPr lang="en-US" altLang="zh-CN" sz="1400" dirty="0">
              <a:latin typeface="Times New Roman" panose="02020603050405020304" pitchFamily="18" charset="0"/>
              <a:cs typeface="Times New Roman" panose="02020603050405020304" pitchFamily="18" charset="0"/>
            </a:endParaRPr>
          </a:p>
          <a:p>
            <a:r>
              <a:rPr lang="zh-CN" altLang="en-US" sz="1400" dirty="0" smtClean="0">
                <a:latin typeface="Times New Roman" panose="02020603050405020304" pitchFamily="18" charset="0"/>
                <a:cs typeface="Times New Roman" panose="02020603050405020304" pitchFamily="18" charset="0"/>
              </a:rPr>
              <a:t>两者</a:t>
            </a:r>
            <a:r>
              <a:rPr lang="zh-CN" altLang="en-US" sz="1400" dirty="0" smtClean="0">
                <a:latin typeface="Times New Roman" panose="02020603050405020304" pitchFamily="18" charset="0"/>
                <a:cs typeface="Times New Roman" panose="02020603050405020304" pitchFamily="18" charset="0"/>
              </a:rPr>
              <a:t>的加工精度、单次放电蚀坑直径相</a:t>
            </a:r>
            <a:r>
              <a:rPr lang="zh-CN" altLang="en-US" sz="1400" dirty="0" smtClean="0">
                <a:latin typeface="Times New Roman" panose="02020603050405020304" pitchFamily="18" charset="0"/>
                <a:cs typeface="Times New Roman" panose="02020603050405020304" pitchFamily="18" charset="0"/>
              </a:rPr>
              <a:t>差不多。</a:t>
            </a:r>
            <a:endParaRPr lang="zh-CN" altLang="en-US" sz="1400" dirty="0"/>
          </a:p>
        </p:txBody>
      </p:sp>
      <p:graphicFrame>
        <p:nvGraphicFramePr>
          <p:cNvPr id="15" name="图表 14"/>
          <p:cNvGraphicFramePr>
            <a:graphicFrameLocks/>
          </p:cNvGraphicFramePr>
          <p:nvPr>
            <p:extLst>
              <p:ext uri="{D42A27DB-BD31-4B8C-83A1-F6EECF244321}">
                <p14:modId xmlns:p14="http://schemas.microsoft.com/office/powerpoint/2010/main" val="4061704598"/>
              </p:ext>
            </p:extLst>
          </p:nvPr>
        </p:nvGraphicFramePr>
        <p:xfrm>
          <a:off x="583861" y="812731"/>
          <a:ext cx="5296009" cy="233041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6918911"/>
      </p:ext>
    </p:extLst>
  </p:cSld>
  <p:clrMapOvr>
    <a:masterClrMapping/>
  </p:clrMapOvr>
  <p:transition spd="slow" advTm="0">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2249334"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放电极损耗对比</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692874" y="267886"/>
            <a:ext cx="1901483" cy="338554"/>
          </a:xfrm>
          <a:prstGeom prst="rect">
            <a:avLst/>
          </a:prstGeom>
          <a:noFill/>
        </p:spPr>
        <p:txBody>
          <a:bodyPr wrap="none" rtlCol="0">
            <a:spAutoFit/>
          </a:bodyPr>
          <a:lstStyle/>
          <a:p>
            <a:r>
              <a:rPr lang="en-US" altLang="zh-CN" sz="1600" dirty="0" smtClean="0">
                <a:solidFill>
                  <a:srgbClr val="1A3F6C"/>
                </a:solidFill>
                <a:latin typeface="Kozuka Gothic Pro R" pitchFamily="34" charset="-128"/>
                <a:ea typeface="Kozuka Gothic Pro R" pitchFamily="34" charset="-128"/>
              </a:rPr>
              <a:t>ELECTRODE WEAR</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pic>
        <p:nvPicPr>
          <p:cNvPr id="12" name="图片 11" descr="7"/>
          <p:cNvPicPr/>
          <p:nvPr/>
        </p:nvPicPr>
        <p:blipFill>
          <a:blip r:embed="rId3" cstate="print">
            <a:extLst>
              <a:ext uri="{28A0092B-C50C-407E-A947-70E740481C1C}">
                <a14:useLocalDpi xmlns:a14="http://schemas.microsoft.com/office/drawing/2010/main" val="0"/>
              </a:ext>
            </a:extLst>
          </a:blip>
          <a:srcRect l="14145" t="28131" r="15109" b="33507"/>
          <a:stretch>
            <a:fillRect/>
          </a:stretch>
        </p:blipFill>
        <p:spPr bwMode="auto">
          <a:xfrm>
            <a:off x="894397" y="927348"/>
            <a:ext cx="1851025" cy="1289050"/>
          </a:xfrm>
          <a:prstGeom prst="rect">
            <a:avLst/>
          </a:prstGeom>
          <a:noFill/>
          <a:ln>
            <a:noFill/>
          </a:ln>
        </p:spPr>
      </p:pic>
      <p:pic>
        <p:nvPicPr>
          <p:cNvPr id="13" name="图片 12" descr="7"/>
          <p:cNvPicPr/>
          <p:nvPr/>
        </p:nvPicPr>
        <p:blipFill>
          <a:blip r:embed="rId4" cstate="print">
            <a:extLst>
              <a:ext uri="{28A0092B-C50C-407E-A947-70E740481C1C}">
                <a14:useLocalDpi xmlns:a14="http://schemas.microsoft.com/office/drawing/2010/main" val="0"/>
              </a:ext>
            </a:extLst>
          </a:blip>
          <a:srcRect l="13208" t="28246" r="12823" b="34300"/>
          <a:stretch>
            <a:fillRect/>
          </a:stretch>
        </p:blipFill>
        <p:spPr bwMode="auto">
          <a:xfrm>
            <a:off x="2979420" y="927348"/>
            <a:ext cx="1986280" cy="1289050"/>
          </a:xfrm>
          <a:prstGeom prst="rect">
            <a:avLst/>
          </a:prstGeom>
          <a:noFill/>
          <a:ln>
            <a:noFill/>
          </a:ln>
        </p:spPr>
      </p:pic>
      <p:pic>
        <p:nvPicPr>
          <p:cNvPr id="14" name="图片 13" descr="8"/>
          <p:cNvPicPr/>
          <p:nvPr/>
        </p:nvPicPr>
        <p:blipFill>
          <a:blip r:embed="rId5" cstate="print">
            <a:extLst>
              <a:ext uri="{28A0092B-C50C-407E-A947-70E740481C1C}">
                <a14:useLocalDpi xmlns:a14="http://schemas.microsoft.com/office/drawing/2010/main" val="0"/>
              </a:ext>
            </a:extLst>
          </a:blip>
          <a:srcRect l="12480" t="28055" r="12767" b="34177"/>
          <a:stretch>
            <a:fillRect/>
          </a:stretch>
        </p:blipFill>
        <p:spPr bwMode="auto">
          <a:xfrm>
            <a:off x="788831" y="2674461"/>
            <a:ext cx="1956435" cy="1289050"/>
          </a:xfrm>
          <a:prstGeom prst="rect">
            <a:avLst/>
          </a:prstGeom>
          <a:noFill/>
          <a:ln>
            <a:noFill/>
          </a:ln>
        </p:spPr>
      </p:pic>
      <p:pic>
        <p:nvPicPr>
          <p:cNvPr id="15" name="图片 14" descr="8"/>
          <p:cNvPicPr/>
          <p:nvPr/>
        </p:nvPicPr>
        <p:blipFill>
          <a:blip r:embed="rId6" cstate="print">
            <a:extLst>
              <a:ext uri="{28A0092B-C50C-407E-A947-70E740481C1C}">
                <a14:useLocalDpi xmlns:a14="http://schemas.microsoft.com/office/drawing/2010/main" val="0"/>
              </a:ext>
            </a:extLst>
          </a:blip>
          <a:srcRect l="12555" t="27986" r="12823" b="34088"/>
          <a:stretch>
            <a:fillRect/>
          </a:stretch>
        </p:blipFill>
        <p:spPr bwMode="auto">
          <a:xfrm>
            <a:off x="2994660" y="2674461"/>
            <a:ext cx="1971040" cy="1289050"/>
          </a:xfrm>
          <a:prstGeom prst="rect">
            <a:avLst/>
          </a:prstGeom>
          <a:noFill/>
          <a:ln>
            <a:noFill/>
          </a:ln>
        </p:spPr>
      </p:pic>
      <p:sp>
        <p:nvSpPr>
          <p:cNvPr id="2" name="矩形 1"/>
          <p:cNvSpPr/>
          <p:nvPr/>
        </p:nvSpPr>
        <p:spPr>
          <a:xfrm>
            <a:off x="972965" y="2216398"/>
            <a:ext cx="1800493"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加工前（金属针头）</a:t>
            </a:r>
            <a:endParaRPr lang="zh-CN" altLang="en-US" sz="1400" dirty="0"/>
          </a:p>
        </p:txBody>
      </p:sp>
      <p:sp>
        <p:nvSpPr>
          <p:cNvPr id="16" name="矩形 15"/>
          <p:cNvSpPr/>
          <p:nvPr/>
        </p:nvSpPr>
        <p:spPr>
          <a:xfrm>
            <a:off x="3072313" y="2222308"/>
            <a:ext cx="1800493" cy="307777"/>
          </a:xfrm>
          <a:prstGeom prst="rect">
            <a:avLst/>
          </a:prstGeom>
        </p:spPr>
        <p:txBody>
          <a:bodyPr wrap="none">
            <a:spAutoFit/>
          </a:bodyPr>
          <a:lstStyle/>
          <a:p>
            <a:r>
              <a:rPr lang="zh-CN" altLang="zh-CN" sz="1400" dirty="0" smtClean="0">
                <a:latin typeface="Times New Roman" panose="02020603050405020304" pitchFamily="18" charset="0"/>
                <a:cs typeface="Times New Roman" panose="02020603050405020304" pitchFamily="18" charset="0"/>
              </a:rPr>
              <a:t>加工</a:t>
            </a:r>
            <a:r>
              <a:rPr lang="zh-CN" altLang="en-US" sz="1400" dirty="0" smtClean="0">
                <a:latin typeface="Times New Roman" panose="02020603050405020304" pitchFamily="18" charset="0"/>
                <a:cs typeface="Times New Roman" panose="02020603050405020304" pitchFamily="18" charset="0"/>
              </a:rPr>
              <a:t>后</a:t>
            </a:r>
            <a:r>
              <a:rPr lang="zh-CN" altLang="zh-CN" sz="1400" dirty="0" smtClean="0">
                <a:latin typeface="Times New Roman" panose="02020603050405020304" pitchFamily="18" charset="0"/>
                <a:cs typeface="Times New Roman" panose="02020603050405020304" pitchFamily="18" charset="0"/>
              </a:rPr>
              <a:t>（</a:t>
            </a:r>
            <a:r>
              <a:rPr lang="zh-CN" altLang="zh-CN" sz="1400" dirty="0">
                <a:latin typeface="Times New Roman" panose="02020603050405020304" pitchFamily="18" charset="0"/>
                <a:cs typeface="Times New Roman" panose="02020603050405020304" pitchFamily="18" charset="0"/>
              </a:rPr>
              <a:t>金属针头）</a:t>
            </a:r>
            <a:endParaRPr lang="zh-CN" altLang="en-US" sz="1400" dirty="0"/>
          </a:p>
        </p:txBody>
      </p:sp>
      <p:sp>
        <p:nvSpPr>
          <p:cNvPr id="17" name="矩形 16"/>
          <p:cNvSpPr/>
          <p:nvPr/>
        </p:nvSpPr>
        <p:spPr>
          <a:xfrm>
            <a:off x="968500" y="3963511"/>
            <a:ext cx="1800493"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加工前</a:t>
            </a:r>
            <a:r>
              <a:rPr lang="zh-CN" altLang="zh-CN" sz="1400" dirty="0" smtClean="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电镀</a:t>
            </a:r>
            <a:r>
              <a:rPr lang="zh-CN" altLang="zh-CN" sz="1400" dirty="0" smtClean="0">
                <a:latin typeface="Times New Roman" panose="02020603050405020304" pitchFamily="18" charset="0"/>
                <a:cs typeface="Times New Roman" panose="02020603050405020304" pitchFamily="18" charset="0"/>
              </a:rPr>
              <a:t>针头</a:t>
            </a:r>
            <a:r>
              <a:rPr lang="zh-CN" altLang="zh-CN" sz="1400" dirty="0">
                <a:latin typeface="Times New Roman" panose="02020603050405020304" pitchFamily="18" charset="0"/>
                <a:cs typeface="Times New Roman" panose="02020603050405020304" pitchFamily="18" charset="0"/>
              </a:rPr>
              <a:t>）</a:t>
            </a:r>
            <a:endParaRPr lang="zh-CN" altLang="en-US" sz="1400" dirty="0"/>
          </a:p>
        </p:txBody>
      </p:sp>
      <p:sp>
        <p:nvSpPr>
          <p:cNvPr id="18" name="矩形 17"/>
          <p:cNvSpPr/>
          <p:nvPr/>
        </p:nvSpPr>
        <p:spPr>
          <a:xfrm>
            <a:off x="3067848" y="3969421"/>
            <a:ext cx="1800493" cy="307777"/>
          </a:xfrm>
          <a:prstGeom prst="rect">
            <a:avLst/>
          </a:prstGeom>
        </p:spPr>
        <p:txBody>
          <a:bodyPr wrap="none">
            <a:spAutoFit/>
          </a:bodyPr>
          <a:lstStyle/>
          <a:p>
            <a:r>
              <a:rPr lang="zh-CN" altLang="zh-CN" sz="1400" dirty="0" smtClean="0">
                <a:latin typeface="Times New Roman" panose="02020603050405020304" pitchFamily="18" charset="0"/>
                <a:cs typeface="Times New Roman" panose="02020603050405020304" pitchFamily="18" charset="0"/>
              </a:rPr>
              <a:t>加工</a:t>
            </a:r>
            <a:r>
              <a:rPr lang="zh-CN" altLang="en-US" sz="1400" dirty="0" smtClean="0">
                <a:latin typeface="Times New Roman" panose="02020603050405020304" pitchFamily="18" charset="0"/>
                <a:cs typeface="Times New Roman" panose="02020603050405020304" pitchFamily="18" charset="0"/>
              </a:rPr>
              <a:t>后</a:t>
            </a:r>
            <a:r>
              <a:rPr lang="zh-CN" altLang="zh-CN" sz="1400" dirty="0" smtClean="0">
                <a:latin typeface="Times New Roman" panose="02020603050405020304" pitchFamily="18" charset="0"/>
                <a:cs typeface="Times New Roman" panose="02020603050405020304" pitchFamily="18" charset="0"/>
              </a:rPr>
              <a:t>（</a:t>
            </a:r>
            <a:r>
              <a:rPr lang="zh-CN" altLang="en-US" sz="1400" dirty="0" smtClean="0">
                <a:latin typeface="Times New Roman" panose="02020603050405020304" pitchFamily="18" charset="0"/>
                <a:cs typeface="Times New Roman" panose="02020603050405020304" pitchFamily="18" charset="0"/>
              </a:rPr>
              <a:t>电镀</a:t>
            </a:r>
            <a:r>
              <a:rPr lang="zh-CN" altLang="zh-CN" sz="1400" dirty="0" smtClean="0">
                <a:latin typeface="Times New Roman" panose="02020603050405020304" pitchFamily="18" charset="0"/>
                <a:cs typeface="Times New Roman" panose="02020603050405020304" pitchFamily="18" charset="0"/>
              </a:rPr>
              <a:t>针头</a:t>
            </a:r>
            <a:r>
              <a:rPr lang="zh-CN" altLang="zh-CN" sz="1400" dirty="0">
                <a:latin typeface="Times New Roman" panose="02020603050405020304" pitchFamily="18" charset="0"/>
                <a:cs typeface="Times New Roman" panose="02020603050405020304" pitchFamily="18" charset="0"/>
              </a:rPr>
              <a:t>）</a:t>
            </a:r>
            <a:endParaRPr lang="zh-CN" altLang="en-US" sz="1400" dirty="0"/>
          </a:p>
        </p:txBody>
      </p:sp>
      <p:sp>
        <p:nvSpPr>
          <p:cNvPr id="19" name="矩形 18"/>
          <p:cNvSpPr/>
          <p:nvPr/>
        </p:nvSpPr>
        <p:spPr>
          <a:xfrm>
            <a:off x="5090410" y="2986397"/>
            <a:ext cx="1757212" cy="523220"/>
          </a:xfrm>
          <a:prstGeom prst="rect">
            <a:avLst/>
          </a:prstGeom>
        </p:spPr>
        <p:txBody>
          <a:bodyPr wrap="none">
            <a:spAutoFit/>
          </a:bodyPr>
          <a:lstStyle/>
          <a:p>
            <a:r>
              <a:rPr lang="zh-CN" altLang="en-US" sz="1400" dirty="0" smtClean="0">
                <a:latin typeface="Times New Roman" panose="02020603050405020304" pitchFamily="18" charset="0"/>
                <a:cs typeface="Times New Roman" panose="02020603050405020304" pitchFamily="18" charset="0"/>
              </a:rPr>
              <a:t>电镀针头：</a:t>
            </a:r>
            <a:endParaRPr lang="en-US" altLang="zh-CN" sz="1400" dirty="0" smtClean="0">
              <a:latin typeface="Times New Roman" panose="02020603050405020304" pitchFamily="18" charset="0"/>
              <a:cs typeface="Times New Roman" panose="02020603050405020304" pitchFamily="18" charset="0"/>
            </a:endParaRPr>
          </a:p>
          <a:p>
            <a:r>
              <a:rPr lang="zh-CN" altLang="en-US" sz="1400" dirty="0" smtClean="0">
                <a:latin typeface="Times New Roman" panose="02020603050405020304" pitchFamily="18" charset="0"/>
                <a:cs typeface="Times New Roman" panose="02020603050405020304" pitchFamily="18" charset="0"/>
              </a:rPr>
              <a:t>镀有</a:t>
            </a:r>
            <a:r>
              <a:rPr lang="en-US" altLang="zh-CN" sz="1400" dirty="0" smtClean="0">
                <a:latin typeface="Times New Roman" panose="02020603050405020304" pitchFamily="18" charset="0"/>
                <a:cs typeface="Times New Roman" panose="02020603050405020304" pitchFamily="18" charset="0"/>
              </a:rPr>
              <a:t>20μm</a:t>
            </a:r>
            <a:r>
              <a:rPr lang="zh-CN" altLang="en-US" sz="1400" dirty="0" smtClean="0">
                <a:latin typeface="Times New Roman" panose="02020603050405020304" pitchFamily="18" charset="0"/>
                <a:cs typeface="Times New Roman" panose="02020603050405020304" pitchFamily="18" charset="0"/>
              </a:rPr>
              <a:t>的</a:t>
            </a:r>
            <a:r>
              <a:rPr lang="en-US" altLang="zh-CN" sz="1400" dirty="0" err="1" smtClean="0">
                <a:latin typeface="Times New Roman" panose="02020603050405020304" pitchFamily="18" charset="0"/>
                <a:cs typeface="Times New Roman" panose="02020603050405020304" pitchFamily="18" charset="0"/>
              </a:rPr>
              <a:t>parylene</a:t>
            </a:r>
            <a:endParaRPr lang="zh-CN" altLang="en-US" sz="1400" dirty="0"/>
          </a:p>
        </p:txBody>
      </p:sp>
      <p:sp>
        <p:nvSpPr>
          <p:cNvPr id="20" name="矩形 19"/>
          <p:cNvSpPr/>
          <p:nvPr/>
        </p:nvSpPr>
        <p:spPr>
          <a:xfrm>
            <a:off x="788831" y="4340614"/>
            <a:ext cx="3954929" cy="523220"/>
          </a:xfrm>
          <a:prstGeom prst="rect">
            <a:avLst/>
          </a:prstGeom>
        </p:spPr>
        <p:txBody>
          <a:bodyPr wrap="none">
            <a:spAutoFit/>
          </a:bodyPr>
          <a:lstStyle/>
          <a:p>
            <a:r>
              <a:rPr lang="zh-CN" altLang="en-US" sz="1400" dirty="0">
                <a:latin typeface="Times New Roman" panose="02020603050405020304" pitchFamily="18" charset="0"/>
                <a:cs typeface="Times New Roman" panose="02020603050405020304" pitchFamily="18" charset="0"/>
              </a:rPr>
              <a:t>点胶针头</a:t>
            </a:r>
            <a:r>
              <a:rPr lang="zh-CN" altLang="en-US" sz="1400" dirty="0" smtClean="0">
                <a:latin typeface="Times New Roman" panose="02020603050405020304" pitchFamily="18" charset="0"/>
                <a:cs typeface="Times New Roman" panose="02020603050405020304" pitchFamily="18" charset="0"/>
              </a:rPr>
              <a:t>电极：</a:t>
            </a:r>
            <a:r>
              <a:rPr lang="zh-CN" altLang="en-US" sz="1400" dirty="0" smtClean="0"/>
              <a:t>放电后表面不平整，有放电痕迹</a:t>
            </a:r>
            <a:endParaRPr lang="en-US" altLang="zh-CN" sz="1400" dirty="0" smtClean="0"/>
          </a:p>
          <a:p>
            <a:r>
              <a:rPr lang="zh-CN" altLang="en-US" sz="1400" dirty="0" smtClean="0">
                <a:latin typeface="Times New Roman" panose="02020603050405020304" pitchFamily="18" charset="0"/>
                <a:cs typeface="Times New Roman" panose="02020603050405020304" pitchFamily="18" charset="0"/>
              </a:rPr>
              <a:t>液态金属电极：前后无变化</a:t>
            </a:r>
            <a:endParaRPr lang="en-US" altLang="zh-CN" sz="1400" dirty="0" smtClean="0">
              <a:latin typeface="Times New Roman" panose="02020603050405020304" pitchFamily="18" charset="0"/>
              <a:cs typeface="Times New Roman" panose="02020603050405020304" pitchFamily="18" charset="0"/>
            </a:endParaRPr>
          </a:p>
        </p:txBody>
      </p:sp>
      <p:sp>
        <p:nvSpPr>
          <p:cNvPr id="21" name="矩形 20"/>
          <p:cNvSpPr/>
          <p:nvPr/>
        </p:nvSpPr>
        <p:spPr>
          <a:xfrm>
            <a:off x="5090410" y="1270724"/>
            <a:ext cx="1620957" cy="523220"/>
          </a:xfrm>
          <a:prstGeom prst="rect">
            <a:avLst/>
          </a:prstGeom>
        </p:spPr>
        <p:txBody>
          <a:bodyPr wrap="none">
            <a:spAutoFit/>
          </a:bodyPr>
          <a:lstStyle/>
          <a:p>
            <a:r>
              <a:rPr lang="zh-CN" altLang="en-US" sz="1400" dirty="0">
                <a:latin typeface="Times New Roman" panose="02020603050405020304" pitchFamily="18" charset="0"/>
                <a:cs typeface="Times New Roman" panose="02020603050405020304" pitchFamily="18" charset="0"/>
              </a:rPr>
              <a:t>金属</a:t>
            </a:r>
            <a:r>
              <a:rPr lang="zh-CN" altLang="en-US" sz="1400" dirty="0" smtClean="0">
                <a:latin typeface="Times New Roman" panose="02020603050405020304" pitchFamily="18" charset="0"/>
                <a:cs typeface="Times New Roman" panose="02020603050405020304" pitchFamily="18" charset="0"/>
              </a:rPr>
              <a:t>针头：</a:t>
            </a:r>
            <a:endParaRPr lang="en-US" altLang="zh-CN" sz="1400" dirty="0" smtClean="0">
              <a:latin typeface="Times New Roman" panose="02020603050405020304" pitchFamily="18" charset="0"/>
              <a:cs typeface="Times New Roman" panose="02020603050405020304" pitchFamily="18" charset="0"/>
            </a:endParaRPr>
          </a:p>
          <a:p>
            <a:r>
              <a:rPr lang="zh-CN" altLang="en-US" sz="1400" dirty="0" smtClean="0">
                <a:latin typeface="Times New Roman" panose="02020603050405020304" pitchFamily="18" charset="0"/>
                <a:cs typeface="Times New Roman" panose="02020603050405020304" pitchFamily="18" charset="0"/>
              </a:rPr>
              <a:t>同尺寸的点胶针头</a:t>
            </a:r>
            <a:endParaRPr lang="zh-CN" altLang="en-US" sz="1400" dirty="0"/>
          </a:p>
        </p:txBody>
      </p:sp>
    </p:spTree>
    <p:extLst>
      <p:ext uri="{BB962C8B-B14F-4D97-AF65-F5344CB8AC3E}">
        <p14:creationId xmlns:p14="http://schemas.microsoft.com/office/powerpoint/2010/main" val="1954444960"/>
      </p:ext>
    </p:extLst>
  </p:cSld>
  <p:clrMapOvr>
    <a:masterClrMapping/>
  </p:clrMapOvr>
  <p:transition spd="slow" advTm="0">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2249334"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放电极损耗对比</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692874" y="267886"/>
            <a:ext cx="1901483" cy="338554"/>
          </a:xfrm>
          <a:prstGeom prst="rect">
            <a:avLst/>
          </a:prstGeom>
          <a:noFill/>
        </p:spPr>
        <p:txBody>
          <a:bodyPr wrap="none" rtlCol="0">
            <a:spAutoFit/>
          </a:bodyPr>
          <a:lstStyle/>
          <a:p>
            <a:r>
              <a:rPr lang="en-US" altLang="zh-CN" sz="1600" dirty="0" smtClean="0">
                <a:solidFill>
                  <a:srgbClr val="1A3F6C"/>
                </a:solidFill>
                <a:latin typeface="Kozuka Gothic Pro R" pitchFamily="34" charset="-128"/>
                <a:ea typeface="Kozuka Gothic Pro R" pitchFamily="34" charset="-128"/>
              </a:rPr>
              <a:t>ELECTRODE WEAR</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260908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graphicFrame>
        <p:nvGraphicFramePr>
          <p:cNvPr id="22" name="图表 21"/>
          <p:cNvGraphicFramePr/>
          <p:nvPr>
            <p:extLst>
              <p:ext uri="{D42A27DB-BD31-4B8C-83A1-F6EECF244321}">
                <p14:modId xmlns:p14="http://schemas.microsoft.com/office/powerpoint/2010/main" val="3596021822"/>
              </p:ext>
            </p:extLst>
          </p:nvPr>
        </p:nvGraphicFramePr>
        <p:xfrm>
          <a:off x="726130" y="876617"/>
          <a:ext cx="5400040" cy="2536825"/>
        </p:xfrm>
        <a:graphic>
          <a:graphicData uri="http://schemas.openxmlformats.org/drawingml/2006/chart">
            <c:chart xmlns:c="http://schemas.openxmlformats.org/drawingml/2006/chart" xmlns:r="http://schemas.openxmlformats.org/officeDocument/2006/relationships" r:id="rId3"/>
          </a:graphicData>
        </a:graphic>
      </p:graphicFrame>
      <p:grpSp>
        <p:nvGrpSpPr>
          <p:cNvPr id="27" name="组合 26"/>
          <p:cNvGrpSpPr/>
          <p:nvPr/>
        </p:nvGrpSpPr>
        <p:grpSpPr>
          <a:xfrm>
            <a:off x="604210" y="3526328"/>
            <a:ext cx="5293670" cy="1236172"/>
            <a:chOff x="4304043" y="1286668"/>
            <a:chExt cx="3837944" cy="2757793"/>
          </a:xfrm>
          <a:effectLst>
            <a:outerShdw blurRad="381000" dist="254000" dir="8100000" algn="tr" rotWithShape="0">
              <a:prstClr val="black">
                <a:alpha val="40000"/>
              </a:prstClr>
            </a:outerShdw>
          </a:effectLst>
        </p:grpSpPr>
        <p:sp>
          <p:nvSpPr>
            <p:cNvPr id="28" name="圆角矩形 2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200" dirty="0">
                  <a:solidFill>
                    <a:schemeClr val="tx1"/>
                  </a:solidFill>
                </a:rPr>
                <a:t>随着加工的进行，固体电极损耗较大，若进行更长时间加工而不采取损耗补偿将对加工效果与加工精度产生十分严重的影响</a:t>
              </a:r>
            </a:p>
            <a:p>
              <a:pPr algn="just"/>
              <a:endParaRPr lang="zh-CN" altLang="en-US" sz="1200" dirty="0">
                <a:solidFill>
                  <a:schemeClr val="tx1"/>
                </a:solidFill>
              </a:endParaRPr>
            </a:p>
            <a:p>
              <a:pPr algn="just"/>
              <a:r>
                <a:rPr lang="zh-CN" altLang="en-US" sz="1200" dirty="0">
                  <a:solidFill>
                    <a:schemeClr val="tx1"/>
                  </a:solidFill>
                </a:rPr>
                <a:t>在长达</a:t>
              </a:r>
              <a:r>
                <a:rPr lang="en-US" altLang="zh-CN" sz="1200" dirty="0">
                  <a:solidFill>
                    <a:schemeClr val="tx1"/>
                  </a:solidFill>
                </a:rPr>
                <a:t>4</a:t>
              </a:r>
              <a:r>
                <a:rPr lang="zh-CN" altLang="en-US" sz="1200" dirty="0">
                  <a:solidFill>
                    <a:schemeClr val="tx1"/>
                  </a:solidFill>
                </a:rPr>
                <a:t>小时的加工实验发现，液态金属电极形态几乎没有出现损耗</a:t>
              </a:r>
            </a:p>
          </p:txBody>
        </p:sp>
      </p:grpSp>
    </p:spTree>
    <p:extLst>
      <p:ext uri="{BB962C8B-B14F-4D97-AF65-F5344CB8AC3E}">
        <p14:creationId xmlns:p14="http://schemas.microsoft.com/office/powerpoint/2010/main" val="4157983213"/>
      </p:ext>
    </p:extLst>
  </p:cSld>
  <p:clrMapOvr>
    <a:masterClrMapping/>
  </p:clrMapOvr>
  <p:transition spd="slow" advTm="0">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1954381"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加工效果展示</a:t>
            </a:r>
            <a:endParaRPr lang="zh-CN" altLang="en-US" sz="2000" spc="300" dirty="0">
              <a:latin typeface="方正兰亭细黑_GBK" pitchFamily="2" charset="-122"/>
              <a:ea typeface="方正兰亭细黑_GBK" pitchFamily="2" charset="-122"/>
            </a:endParaRPr>
          </a:p>
        </p:txBody>
      </p:sp>
      <p:sp>
        <p:nvSpPr>
          <p:cNvPr id="36" name="TextBox 35"/>
          <p:cNvSpPr txBox="1"/>
          <p:nvPr/>
        </p:nvSpPr>
        <p:spPr>
          <a:xfrm>
            <a:off x="2470528" y="242193"/>
            <a:ext cx="1040670" cy="338554"/>
          </a:xfrm>
          <a:prstGeom prst="rect">
            <a:avLst/>
          </a:prstGeom>
          <a:noFill/>
        </p:spPr>
        <p:txBody>
          <a:bodyPr wrap="none" rtlCol="0">
            <a:spAutoFit/>
          </a:bodyPr>
          <a:lstStyle/>
          <a:p>
            <a:pPr algn="ctr"/>
            <a:r>
              <a:rPr lang="en-US" altLang="zh-CN" sz="1600" dirty="0">
                <a:solidFill>
                  <a:srgbClr val="1A3F6C"/>
                </a:solidFill>
                <a:latin typeface="Kozuka Gothic Pro R" pitchFamily="34" charset="-128"/>
                <a:ea typeface="Kozuka Gothic Pro R" pitchFamily="34" charset="-128"/>
              </a:rPr>
              <a:t>RESULTS</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241961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pic>
        <p:nvPicPr>
          <p:cNvPr id="16389" name="Picture 5" descr="H带标尺"/>
          <p:cNvPicPr>
            <a:picLocks noChangeAspect="1" noChangeArrowheads="1"/>
          </p:cNvPicPr>
          <p:nvPr/>
        </p:nvPicPr>
        <p:blipFill>
          <a:blip r:embed="rId3" cstate="print">
            <a:extLst>
              <a:ext uri="{28A0092B-C50C-407E-A947-70E740481C1C}">
                <a14:useLocalDpi xmlns:a14="http://schemas.microsoft.com/office/drawing/2010/main" val="0"/>
              </a:ext>
            </a:extLst>
          </a:blip>
          <a:srcRect l="14328" r="20158" b="6270"/>
          <a:stretch>
            <a:fillRect/>
          </a:stretch>
        </p:blipFill>
        <p:spPr bwMode="auto">
          <a:xfrm>
            <a:off x="1208066" y="2458998"/>
            <a:ext cx="2209799"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6" descr="正方形，带标尺"/>
          <p:cNvPicPr>
            <a:picLocks noChangeAspect="1" noChangeArrowheads="1"/>
          </p:cNvPicPr>
          <p:nvPr/>
        </p:nvPicPr>
        <p:blipFill>
          <a:blip r:embed="rId4" cstate="print">
            <a:extLst>
              <a:ext uri="{28A0092B-C50C-407E-A947-70E740481C1C}">
                <a14:useLocalDpi xmlns:a14="http://schemas.microsoft.com/office/drawing/2010/main" val="0"/>
              </a:ext>
            </a:extLst>
          </a:blip>
          <a:srcRect r="24178"/>
          <a:stretch>
            <a:fillRect/>
          </a:stretch>
        </p:blipFill>
        <p:spPr bwMode="auto">
          <a:xfrm>
            <a:off x="3950109" y="2475412"/>
            <a:ext cx="2417762"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5"/>
          <a:stretch>
            <a:fillRect/>
          </a:stretch>
        </p:blipFill>
        <p:spPr>
          <a:xfrm rot="16200000">
            <a:off x="1515884" y="296468"/>
            <a:ext cx="1594164" cy="2417168"/>
          </a:xfrm>
          <a:prstGeom prst="rect">
            <a:avLst/>
          </a:prstGeom>
        </p:spPr>
      </p:pic>
      <p:pic>
        <p:nvPicPr>
          <p:cNvPr id="5" name="图片 4"/>
          <p:cNvPicPr>
            <a:picLocks noChangeAspect="1"/>
          </p:cNvPicPr>
          <p:nvPr/>
        </p:nvPicPr>
        <p:blipFill>
          <a:blip r:embed="rId6"/>
          <a:stretch>
            <a:fillRect/>
          </a:stretch>
        </p:blipFill>
        <p:spPr>
          <a:xfrm rot="16200000">
            <a:off x="4371888" y="542355"/>
            <a:ext cx="1574203" cy="1945357"/>
          </a:xfrm>
          <a:prstGeom prst="rect">
            <a:avLst/>
          </a:prstGeom>
        </p:spPr>
      </p:pic>
    </p:spTree>
    <p:extLst>
      <p:ext uri="{BB962C8B-B14F-4D97-AF65-F5344CB8AC3E}">
        <p14:creationId xmlns:p14="http://schemas.microsoft.com/office/powerpoint/2010/main" val="3547682050"/>
      </p:ext>
    </p:extLst>
  </p:cSld>
  <p:clrMapOvr>
    <a:masterClrMapping/>
  </p:clrMapOvr>
  <p:transition spd="slow" advTm="0">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pic>
        <p:nvPicPr>
          <p:cNvPr id="15361" name="Picture 1" descr="圆柱，带标尺"/>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682" y="2781300"/>
            <a:ext cx="2154238"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p:nvPr/>
        </p:nvPicPr>
        <p:blipFill>
          <a:blip r:embed="rId5">
            <a:extLst>
              <a:ext uri="{28A0092B-C50C-407E-A947-70E740481C1C}">
                <a14:useLocalDpi xmlns:a14="http://schemas.microsoft.com/office/drawing/2010/main" val="0"/>
              </a:ext>
            </a:extLst>
          </a:blip>
          <a:stretch>
            <a:fillRect/>
          </a:stretch>
        </p:blipFill>
        <p:spPr>
          <a:xfrm>
            <a:off x="3282216" y="2788466"/>
            <a:ext cx="2742565" cy="2057400"/>
          </a:xfrm>
          <a:prstGeom prst="rect">
            <a:avLst/>
          </a:prstGeom>
        </p:spPr>
      </p:pic>
      <p:graphicFrame>
        <p:nvGraphicFramePr>
          <p:cNvPr id="10" name="对象 9"/>
          <p:cNvGraphicFramePr>
            <a:graphicFrameLocks noChangeAspect="1"/>
          </p:cNvGraphicFramePr>
          <p:nvPr>
            <p:extLst>
              <p:ext uri="{D42A27DB-BD31-4B8C-83A1-F6EECF244321}">
                <p14:modId xmlns:p14="http://schemas.microsoft.com/office/powerpoint/2010/main" val="617041869"/>
              </p:ext>
            </p:extLst>
          </p:nvPr>
        </p:nvGraphicFramePr>
        <p:xfrm>
          <a:off x="1009363" y="934766"/>
          <a:ext cx="1666875" cy="1543050"/>
        </p:xfrm>
        <a:graphic>
          <a:graphicData uri="http://schemas.openxmlformats.org/presentationml/2006/ole">
            <mc:AlternateContent xmlns:mc="http://schemas.openxmlformats.org/markup-compatibility/2006">
              <mc:Choice xmlns:v="urn:schemas-microsoft-com:vml" Requires="v">
                <p:oleObj spid="_x0000_s17482" name="Visio" r:id="rId6" imgW="1667007" imgH="1543050" progId="Visio.Drawing.15">
                  <p:embed/>
                </p:oleObj>
              </mc:Choice>
              <mc:Fallback>
                <p:oleObj name="Visio" r:id="rId6" imgW="1667007" imgH="1543050" progId="Visio.Drawing.1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63" y="934766"/>
                        <a:ext cx="1666875" cy="1543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729615555"/>
              </p:ext>
            </p:extLst>
          </p:nvPr>
        </p:nvGraphicFramePr>
        <p:xfrm>
          <a:off x="3426150" y="591866"/>
          <a:ext cx="2752725" cy="2228850"/>
        </p:xfrm>
        <a:graphic>
          <a:graphicData uri="http://schemas.openxmlformats.org/presentationml/2006/ole">
            <mc:AlternateContent xmlns:mc="http://schemas.openxmlformats.org/markup-compatibility/2006">
              <mc:Choice xmlns:v="urn:schemas-microsoft-com:vml" Requires="v">
                <p:oleObj spid="_x0000_s17483" name="Visio" r:id="rId8" imgW="2752785" imgH="2228978" progId="Visio.Drawing.15">
                  <p:embed/>
                </p:oleObj>
              </mc:Choice>
              <mc:Fallback>
                <p:oleObj name="Visio" r:id="rId8" imgW="2752785" imgH="2228978" progId="Visio.Drawing.15">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6150" y="591866"/>
                        <a:ext cx="2752725" cy="222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34"/>
          <p:cNvSpPr txBox="1"/>
          <p:nvPr/>
        </p:nvSpPr>
        <p:spPr>
          <a:xfrm>
            <a:off x="443540" y="206330"/>
            <a:ext cx="1954381"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加工效果展示</a:t>
            </a:r>
            <a:endParaRPr lang="zh-CN" altLang="en-US" sz="2000" spc="300" dirty="0">
              <a:latin typeface="方正兰亭细黑_GBK" pitchFamily="2" charset="-122"/>
              <a:ea typeface="方正兰亭细黑_GBK" pitchFamily="2" charset="-122"/>
            </a:endParaRPr>
          </a:p>
        </p:txBody>
      </p:sp>
      <p:sp>
        <p:nvSpPr>
          <p:cNvPr id="13" name="TextBox 35"/>
          <p:cNvSpPr txBox="1"/>
          <p:nvPr/>
        </p:nvSpPr>
        <p:spPr>
          <a:xfrm>
            <a:off x="2470528" y="242193"/>
            <a:ext cx="1040670" cy="338554"/>
          </a:xfrm>
          <a:prstGeom prst="rect">
            <a:avLst/>
          </a:prstGeom>
          <a:noFill/>
        </p:spPr>
        <p:txBody>
          <a:bodyPr wrap="none" rtlCol="0">
            <a:spAutoFit/>
          </a:bodyPr>
          <a:lstStyle/>
          <a:p>
            <a:pPr algn="ctr"/>
            <a:r>
              <a:rPr lang="en-US" altLang="zh-CN" sz="1600" dirty="0">
                <a:solidFill>
                  <a:srgbClr val="1A3F6C"/>
                </a:solidFill>
                <a:latin typeface="Kozuka Gothic Pro R" pitchFamily="34" charset="-128"/>
                <a:ea typeface="Kozuka Gothic Pro R" pitchFamily="34" charset="-128"/>
              </a:rPr>
              <a:t>RESULTS</a:t>
            </a:r>
            <a:endParaRPr lang="zh-CN" altLang="en-US" sz="1600" dirty="0">
              <a:solidFill>
                <a:srgbClr val="1A3F6C"/>
              </a:solidFill>
              <a:latin typeface="Kozuka Gothic Pro R" pitchFamily="34" charset="-128"/>
              <a:ea typeface="Kozuka Gothic Pro R" pitchFamily="34" charset="-128"/>
            </a:endParaRPr>
          </a:p>
        </p:txBody>
      </p:sp>
      <p:cxnSp>
        <p:nvCxnSpPr>
          <p:cNvPr id="14" name="直接连接符 13"/>
          <p:cNvCxnSpPr/>
          <p:nvPr/>
        </p:nvCxnSpPr>
        <p:spPr>
          <a:xfrm>
            <a:off x="2419615"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171570"/>
      </p:ext>
    </p:extLst>
  </p:cSld>
  <p:clrMapOvr>
    <a:masterClrMapping/>
  </p:clrMapOvr>
  <p:transition spd="slow" advTm="0">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2188029"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523798" y="3220958"/>
            <a:ext cx="1101976" cy="307777"/>
          </a:xfrm>
          <a:prstGeom prst="rect">
            <a:avLst/>
          </a:prstGeom>
          <a:noFill/>
        </p:spPr>
        <p:txBody>
          <a:bodyPr wrap="square" lIns="0" tIns="0" rIns="0" bIns="0" rtlCol="0">
            <a:spAutoFit/>
          </a:bodyPr>
          <a:lstStyle/>
          <a:p>
            <a:r>
              <a:rPr lang="zh-CN" altLang="en-US" sz="2000" dirty="0" smtClean="0">
                <a:solidFill>
                  <a:schemeClr val="bg1"/>
                </a:solidFill>
                <a:latin typeface="微软雅黑" pitchFamily="34" charset="-122"/>
                <a:ea typeface="微软雅黑" pitchFamily="34" charset="-122"/>
              </a:rPr>
              <a:t>第</a:t>
            </a:r>
            <a:r>
              <a:rPr lang="zh-CN" altLang="en-US" sz="2000" dirty="0">
                <a:solidFill>
                  <a:schemeClr val="bg1"/>
                </a:solidFill>
                <a:latin typeface="微软雅黑" pitchFamily="34" charset="-122"/>
                <a:ea typeface="微软雅黑" pitchFamily="34" charset="-122"/>
              </a:rPr>
              <a:t>六</a:t>
            </a:r>
            <a:r>
              <a:rPr lang="zh-CN" altLang="en-US" sz="2000" dirty="0" smtClean="0">
                <a:solidFill>
                  <a:schemeClr val="bg1"/>
                </a:solidFill>
                <a:latin typeface="微软雅黑" pitchFamily="34" charset="-122"/>
                <a:ea typeface="微软雅黑" pitchFamily="34" charset="-122"/>
              </a:rPr>
              <a:t>部分</a:t>
            </a:r>
            <a:endParaRPr lang="zh-CN" altLang="en-US" sz="2000" dirty="0">
              <a:solidFill>
                <a:schemeClr val="bg1"/>
              </a:solidFill>
              <a:latin typeface="微软雅黑" pitchFamily="34" charset="-122"/>
              <a:ea typeface="微软雅黑" pitchFamily="34" charset="-122"/>
            </a:endParaRPr>
          </a:p>
        </p:txBody>
      </p:sp>
      <p:grpSp>
        <p:nvGrpSpPr>
          <p:cNvPr id="3" name="组合 2"/>
          <p:cNvGrpSpPr/>
          <p:nvPr/>
        </p:nvGrpSpPr>
        <p:grpSpPr>
          <a:xfrm>
            <a:off x="404187" y="1648655"/>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8518" y="1757459"/>
              <a:ext cx="689633" cy="66204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tx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3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26" name="TextBox 1"/>
          <p:cNvSpPr txBox="1"/>
          <p:nvPr/>
        </p:nvSpPr>
        <p:spPr>
          <a:xfrm>
            <a:off x="3445965" y="1795069"/>
            <a:ext cx="1988045" cy="523220"/>
          </a:xfrm>
          <a:prstGeom prst="rect">
            <a:avLst/>
          </a:prstGeom>
          <a:noFill/>
        </p:spPr>
        <p:txBody>
          <a:bodyPr wrap="none" rtlCol="0">
            <a:spAutoFit/>
          </a:bodyPr>
          <a:lstStyle/>
          <a:p>
            <a:r>
              <a:rPr lang="zh-CN" altLang="en-US" sz="2800" b="1" dirty="0" smtClean="0">
                <a:latin typeface="方正兰亭细黑_GBK" pitchFamily="2" charset="-122"/>
                <a:ea typeface="方正兰亭细黑_GBK" pitchFamily="2" charset="-122"/>
              </a:rPr>
              <a:t>结论与展望</a:t>
            </a:r>
            <a:endParaRPr lang="zh-CN" altLang="en-US" sz="2800" b="1" dirty="0">
              <a:latin typeface="方正兰亭细黑_GBK" pitchFamily="2" charset="-122"/>
              <a:ea typeface="方正兰亭细黑_GBK" pitchFamily="2" charset="-122"/>
            </a:endParaRPr>
          </a:p>
        </p:txBody>
      </p:sp>
      <p:sp>
        <p:nvSpPr>
          <p:cNvPr id="27" name="TextBox 11"/>
          <p:cNvSpPr txBox="1"/>
          <p:nvPr/>
        </p:nvSpPr>
        <p:spPr>
          <a:xfrm>
            <a:off x="3101160" y="2671177"/>
            <a:ext cx="1107996"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实验总结</a:t>
            </a:r>
            <a:endParaRPr lang="zh-CN" altLang="en-US" dirty="0">
              <a:latin typeface="方正兰亭细黑_GBK" pitchFamily="2" charset="-122"/>
              <a:ea typeface="方正兰亭细黑_GBK" pitchFamily="2" charset="-122"/>
            </a:endParaRPr>
          </a:p>
        </p:txBody>
      </p:sp>
      <p:sp>
        <p:nvSpPr>
          <p:cNvPr id="28" name="TextBox 13"/>
          <p:cNvSpPr txBox="1"/>
          <p:nvPr/>
        </p:nvSpPr>
        <p:spPr>
          <a:xfrm>
            <a:off x="3101160" y="3117770"/>
            <a:ext cx="1338828" cy="369332"/>
          </a:xfrm>
          <a:prstGeom prst="rect">
            <a:avLst/>
          </a:prstGeom>
          <a:noFill/>
        </p:spPr>
        <p:txBody>
          <a:bodyPr wrap="none" rtlCol="0">
            <a:spAutoFit/>
          </a:bodyPr>
          <a:lstStyle/>
          <a:p>
            <a:r>
              <a:rPr lang="zh-CN" altLang="en-US" dirty="0" smtClean="0">
                <a:latin typeface="方正兰亭细黑_GBK" pitchFamily="2" charset="-122"/>
                <a:ea typeface="方正兰亭细黑_GBK" pitchFamily="2" charset="-122"/>
              </a:rPr>
              <a:t>不足与展望</a:t>
            </a:r>
            <a:endParaRPr lang="zh-CN" altLang="en-US" dirty="0">
              <a:latin typeface="方正兰亭细黑_GBK" pitchFamily="2" charset="-122"/>
              <a:ea typeface="方正兰亭细黑_GBK" pitchFamily="2" charset="-122"/>
            </a:endParaRPr>
          </a:p>
        </p:txBody>
      </p:sp>
      <p:sp>
        <p:nvSpPr>
          <p:cNvPr id="32" name="TextBox 18"/>
          <p:cNvSpPr txBox="1"/>
          <p:nvPr/>
        </p:nvSpPr>
        <p:spPr>
          <a:xfrm>
            <a:off x="4859044" y="2718422"/>
            <a:ext cx="907621" cy="276999"/>
          </a:xfrm>
          <a:prstGeom prst="rect">
            <a:avLst/>
          </a:prstGeom>
          <a:noFill/>
        </p:spPr>
        <p:txBody>
          <a:bodyPr wrap="none" rtlCol="0">
            <a:spAutoFit/>
          </a:bodyPr>
          <a:lstStyle/>
          <a:p>
            <a:pPr algn="ctr"/>
            <a:r>
              <a:rPr lang="en-US" altLang="zh-CN" sz="1200" dirty="0" smtClean="0">
                <a:solidFill>
                  <a:srgbClr val="1A3F6C"/>
                </a:solidFill>
                <a:latin typeface="Kozuka Gothic Pro R" pitchFamily="34" charset="-128"/>
                <a:ea typeface="Kozuka Gothic Pro R" pitchFamily="34" charset="-128"/>
              </a:rPr>
              <a:t>SOLUTION</a:t>
            </a:r>
            <a:endParaRPr lang="zh-CN" altLang="en-US" sz="1200" dirty="0">
              <a:solidFill>
                <a:srgbClr val="1A3F6C"/>
              </a:solidFill>
              <a:latin typeface="Kozuka Gothic Pro R" pitchFamily="34" charset="-128"/>
              <a:ea typeface="Kozuka Gothic Pro R" pitchFamily="34" charset="-128"/>
            </a:endParaRPr>
          </a:p>
        </p:txBody>
      </p:sp>
      <p:sp>
        <p:nvSpPr>
          <p:cNvPr id="33" name="TextBox 19"/>
          <p:cNvSpPr txBox="1"/>
          <p:nvPr/>
        </p:nvSpPr>
        <p:spPr>
          <a:xfrm>
            <a:off x="4896037" y="3166190"/>
            <a:ext cx="1345241" cy="276999"/>
          </a:xfrm>
          <a:prstGeom prst="rect">
            <a:avLst/>
          </a:prstGeom>
          <a:noFill/>
        </p:spPr>
        <p:txBody>
          <a:bodyPr wrap="none" rtlCol="0">
            <a:spAutoFit/>
          </a:bodyPr>
          <a:lstStyle/>
          <a:p>
            <a:pPr algn="ctr"/>
            <a:r>
              <a:rPr lang="en-US" altLang="zh-CN" sz="1200" dirty="0" smtClean="0">
                <a:solidFill>
                  <a:srgbClr val="1A3F6C"/>
                </a:solidFill>
                <a:latin typeface="Kozuka Gothic Pro R" pitchFamily="34" charset="-128"/>
                <a:ea typeface="Kozuka Gothic Pro R" pitchFamily="34" charset="-128"/>
              </a:rPr>
              <a:t>PROPROSPECTS</a:t>
            </a:r>
            <a:endParaRPr lang="zh-CN" altLang="en-US" sz="1200" dirty="0">
              <a:solidFill>
                <a:srgbClr val="1A3F6C"/>
              </a:solidFill>
              <a:latin typeface="Kozuka Gothic Pro R" pitchFamily="34" charset="-128"/>
              <a:ea typeface="Kozuka Gothic Pro R" pitchFamily="34" charset="-128"/>
            </a:endParaRPr>
          </a:p>
        </p:txBody>
      </p:sp>
      <p:sp>
        <p:nvSpPr>
          <p:cNvPr id="40" name="椭圆 39"/>
          <p:cNvSpPr/>
          <p:nvPr/>
        </p:nvSpPr>
        <p:spPr>
          <a:xfrm>
            <a:off x="2807273" y="2698676"/>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2807273" y="3136039"/>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1130450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8323990" y="6382589"/>
            <a:ext cx="877163" cy="369332"/>
          </a:xfrm>
          <a:prstGeom prst="rect">
            <a:avLst/>
          </a:prstGeom>
          <a:noFill/>
        </p:spPr>
        <p:txBody>
          <a:bodyPr wrap="none" rtlCol="0">
            <a:spAutoFit/>
          </a:bodyPr>
          <a:lstStyle/>
          <a:p>
            <a:r>
              <a:rPr lang="zh-CN" altLang="en-US" dirty="0"/>
              <a:t>延时符</a:t>
            </a:r>
          </a:p>
        </p:txBody>
      </p:sp>
      <p:cxnSp>
        <p:nvCxnSpPr>
          <p:cNvPr id="39" name="直接连接符 38"/>
          <p:cNvCxnSpPr/>
          <p:nvPr/>
        </p:nvCxnSpPr>
        <p:spPr>
          <a:xfrm flipV="1">
            <a:off x="875852" y="2515684"/>
            <a:ext cx="1348932" cy="939552"/>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234043" y="3450477"/>
            <a:ext cx="1117449" cy="541203"/>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2224784" y="2515684"/>
            <a:ext cx="1816070" cy="638773"/>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4040855" y="1729517"/>
            <a:ext cx="1816825" cy="1424940"/>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632730" y="3009516"/>
            <a:ext cx="681687" cy="681687"/>
            <a:chOff x="1566862" y="4055810"/>
            <a:chExt cx="827056" cy="827056"/>
          </a:xfrm>
        </p:grpSpPr>
        <p:grpSp>
          <p:nvGrpSpPr>
            <p:cNvPr id="44" name="组合 43"/>
            <p:cNvGrpSpPr/>
            <p:nvPr/>
          </p:nvGrpSpPr>
          <p:grpSpPr>
            <a:xfrm>
              <a:off x="1566862" y="4055810"/>
              <a:ext cx="827056" cy="827056"/>
              <a:chOff x="304800" y="673100"/>
              <a:chExt cx="4000500" cy="4000500"/>
            </a:xfrm>
            <a:effectLst>
              <a:outerShdw blurRad="584200" dist="520700" dir="8100000" algn="tr" rotWithShape="0">
                <a:prstClr val="black">
                  <a:alpha val="35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椭圆 46"/>
              <p:cNvSpPr/>
              <p:nvPr/>
            </p:nvSpPr>
            <p:spPr>
              <a:xfrm>
                <a:off x="431574" y="799874"/>
                <a:ext cx="3746952" cy="374695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TextBox 44"/>
            <p:cNvSpPr txBox="1"/>
            <p:nvPr/>
          </p:nvSpPr>
          <p:spPr>
            <a:xfrm>
              <a:off x="1617926" y="4218412"/>
              <a:ext cx="730851" cy="634796"/>
            </a:xfrm>
            <a:prstGeom prst="rect">
              <a:avLst/>
            </a:prstGeom>
            <a:noFill/>
            <a:ln>
              <a:noFill/>
            </a:ln>
          </p:spPr>
          <p:txBody>
            <a:bodyPr wrap="square" rtlCol="0">
              <a:spAutoFit/>
            </a:bodyPr>
            <a:lstStyle/>
            <a:p>
              <a:pPr algn="ctr"/>
              <a:r>
                <a:rPr lang="zh-CN" altLang="en-US" sz="1400" dirty="0" smtClean="0">
                  <a:latin typeface="微软雅黑" pitchFamily="34" charset="-122"/>
                  <a:ea typeface="微软雅黑" pitchFamily="34" charset="-122"/>
                </a:rPr>
                <a:t>总结</a:t>
              </a:r>
              <a:endParaRPr lang="en-US" altLang="zh-CN" sz="1400" dirty="0">
                <a:latin typeface="微软雅黑" pitchFamily="34" charset="-122"/>
                <a:ea typeface="微软雅黑" pitchFamily="34" charset="-122"/>
              </a:endParaRPr>
            </a:p>
            <a:p>
              <a:pPr algn="ctr"/>
              <a:r>
                <a:rPr lang="zh-CN" altLang="en-US" sz="1400" dirty="0">
                  <a:latin typeface="微软雅黑" pitchFamily="34" charset="-122"/>
                  <a:ea typeface="微软雅黑" pitchFamily="34" charset="-122"/>
                </a:rPr>
                <a:t>一</a:t>
              </a:r>
            </a:p>
          </p:txBody>
        </p:sp>
      </p:grpSp>
      <p:grpSp>
        <p:nvGrpSpPr>
          <p:cNvPr id="48" name="组合 47"/>
          <p:cNvGrpSpPr/>
          <p:nvPr/>
        </p:nvGrpSpPr>
        <p:grpSpPr>
          <a:xfrm>
            <a:off x="1890216" y="2060293"/>
            <a:ext cx="828503" cy="828503"/>
            <a:chOff x="2781516" y="3097105"/>
            <a:chExt cx="1016704" cy="1016704"/>
          </a:xfrm>
          <a:effectLst/>
        </p:grpSpPr>
        <p:grpSp>
          <p:nvGrpSpPr>
            <p:cNvPr id="49" name="组合 48"/>
            <p:cNvGrpSpPr/>
            <p:nvPr/>
          </p:nvGrpSpPr>
          <p:grpSpPr>
            <a:xfrm>
              <a:off x="2781516" y="3097105"/>
              <a:ext cx="1016704" cy="1016704"/>
              <a:chOff x="304800" y="673100"/>
              <a:chExt cx="4000500" cy="4000500"/>
            </a:xfrm>
            <a:effectLst>
              <a:outerShdw blurRad="584200" dist="520700" dir="8100000" algn="tr" rotWithShape="0">
                <a:prstClr val="black">
                  <a:alpha val="35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椭圆 51"/>
              <p:cNvSpPr/>
              <p:nvPr/>
            </p:nvSpPr>
            <p:spPr>
              <a:xfrm>
                <a:off x="392113" y="760413"/>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TextBox 49"/>
            <p:cNvSpPr txBox="1"/>
            <p:nvPr/>
          </p:nvSpPr>
          <p:spPr>
            <a:xfrm>
              <a:off x="2912824" y="3315940"/>
              <a:ext cx="730203" cy="717611"/>
            </a:xfrm>
            <a:prstGeom prst="rect">
              <a:avLst/>
            </a:prstGeom>
            <a:noFill/>
            <a:ln>
              <a:noFill/>
            </a:ln>
          </p:spPr>
          <p:txBody>
            <a:bodyPr wrap="none" rtlCol="0">
              <a:spAutoFit/>
            </a:bodyPr>
            <a:lstStyle/>
            <a:p>
              <a:pPr algn="ctr"/>
              <a:r>
                <a:rPr lang="zh-CN" altLang="en-US" sz="1600" dirty="0" smtClean="0">
                  <a:latin typeface="微软雅黑" pitchFamily="34" charset="-122"/>
                  <a:ea typeface="微软雅黑" pitchFamily="34" charset="-122"/>
                </a:rPr>
                <a:t>总结</a:t>
              </a:r>
              <a:endParaRPr lang="en-US" altLang="zh-CN" sz="1600" dirty="0">
                <a:latin typeface="微软雅黑" pitchFamily="34" charset="-122"/>
                <a:ea typeface="微软雅黑" pitchFamily="34" charset="-122"/>
              </a:endParaRPr>
            </a:p>
            <a:p>
              <a:pPr algn="ctr"/>
              <a:r>
                <a:rPr lang="zh-CN" altLang="en-US" sz="1600" dirty="0">
                  <a:latin typeface="微软雅黑" pitchFamily="34" charset="-122"/>
                  <a:ea typeface="微软雅黑" pitchFamily="34" charset="-122"/>
                </a:rPr>
                <a:t>二</a:t>
              </a:r>
            </a:p>
          </p:txBody>
        </p:sp>
      </p:grpSp>
      <p:grpSp>
        <p:nvGrpSpPr>
          <p:cNvPr id="53" name="组合 52"/>
          <p:cNvGrpSpPr/>
          <p:nvPr/>
        </p:nvGrpSpPr>
        <p:grpSpPr>
          <a:xfrm>
            <a:off x="3678699" y="2538598"/>
            <a:ext cx="1009969" cy="1009969"/>
            <a:chOff x="4464548" y="3511181"/>
            <a:chExt cx="1303621" cy="1303621"/>
          </a:xfrm>
        </p:grpSpPr>
        <p:grpSp>
          <p:nvGrpSpPr>
            <p:cNvPr id="54" name="组合 53"/>
            <p:cNvGrpSpPr/>
            <p:nvPr/>
          </p:nvGrpSpPr>
          <p:grpSpPr>
            <a:xfrm>
              <a:off x="4464548" y="3511181"/>
              <a:ext cx="1303621" cy="1303621"/>
              <a:chOff x="304800" y="673100"/>
              <a:chExt cx="4000500" cy="4000500"/>
            </a:xfrm>
            <a:effectLst>
              <a:outerShdw blurRad="584200" dist="520700" dir="8100000" algn="tr" rotWithShape="0">
                <a:prstClr val="black">
                  <a:alpha val="35000"/>
                </a:prstClr>
              </a:outerShdw>
            </a:effectLst>
          </p:grpSpPr>
          <p:sp>
            <p:nvSpPr>
              <p:cNvPr id="56" name="同心圆 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椭圆 56"/>
              <p:cNvSpPr/>
              <p:nvPr/>
            </p:nvSpPr>
            <p:spPr>
              <a:xfrm>
                <a:off x="404596" y="772896"/>
                <a:ext cx="3800908" cy="380090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TextBox 54"/>
            <p:cNvSpPr txBox="1"/>
            <p:nvPr/>
          </p:nvSpPr>
          <p:spPr>
            <a:xfrm>
              <a:off x="4669095" y="3825704"/>
              <a:ext cx="900466" cy="913706"/>
            </a:xfrm>
            <a:prstGeom prst="rect">
              <a:avLst/>
            </a:prstGeom>
            <a:noFill/>
            <a:ln>
              <a:noFill/>
            </a:ln>
          </p:spPr>
          <p:txBody>
            <a:bodyPr wrap="none" rtlCol="0">
              <a:spAutoFit/>
            </a:bodyPr>
            <a:lstStyle/>
            <a:p>
              <a:pPr algn="ctr"/>
              <a:r>
                <a:rPr lang="zh-CN" altLang="en-US" sz="2000" dirty="0" smtClean="0">
                  <a:latin typeface="微软雅黑" pitchFamily="34" charset="-122"/>
                  <a:ea typeface="微软雅黑" pitchFamily="34" charset="-122"/>
                </a:rPr>
                <a:t>总结</a:t>
              </a:r>
              <a:endParaRPr lang="en-US" altLang="zh-CN" sz="2000" dirty="0">
                <a:latin typeface="微软雅黑" pitchFamily="34" charset="-122"/>
                <a:ea typeface="微软雅黑" pitchFamily="34" charset="-122"/>
              </a:endParaRPr>
            </a:p>
            <a:p>
              <a:pPr algn="ctr"/>
              <a:r>
                <a:rPr lang="zh-CN" altLang="en-US" sz="2000" dirty="0">
                  <a:latin typeface="微软雅黑" pitchFamily="34" charset="-122"/>
                  <a:ea typeface="微软雅黑" pitchFamily="34" charset="-122"/>
                </a:rPr>
                <a:t>三</a:t>
              </a:r>
            </a:p>
          </p:txBody>
        </p:sp>
      </p:grpSp>
      <p:grpSp>
        <p:nvGrpSpPr>
          <p:cNvPr id="58" name="组合 57"/>
          <p:cNvGrpSpPr/>
          <p:nvPr/>
        </p:nvGrpSpPr>
        <p:grpSpPr>
          <a:xfrm>
            <a:off x="5426516" y="941734"/>
            <a:ext cx="1185624" cy="1185624"/>
            <a:chOff x="6075122" y="1932896"/>
            <a:chExt cx="1688526" cy="1688526"/>
          </a:xfrm>
        </p:grpSpPr>
        <p:grpSp>
          <p:nvGrpSpPr>
            <p:cNvPr id="59" name="组合 58"/>
            <p:cNvGrpSpPr/>
            <p:nvPr/>
          </p:nvGrpSpPr>
          <p:grpSpPr>
            <a:xfrm>
              <a:off x="6075122" y="1932896"/>
              <a:ext cx="1688526" cy="1688526"/>
              <a:chOff x="304800" y="673100"/>
              <a:chExt cx="4000500" cy="4000500"/>
            </a:xfrm>
            <a:effectLst>
              <a:outerShdw blurRad="584200" dist="520700" dir="8100000" algn="tr" rotWithShape="0">
                <a:prstClr val="black">
                  <a:alpha val="35000"/>
                </a:prstClr>
              </a:outerShdw>
            </a:effectLst>
          </p:grpSpPr>
          <p:sp>
            <p:nvSpPr>
              <p:cNvPr id="61" name="同心圆 6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椭圆 61"/>
              <p:cNvSpPr/>
              <p:nvPr/>
            </p:nvSpPr>
            <p:spPr>
              <a:xfrm>
                <a:off x="411027" y="779327"/>
                <a:ext cx="3788049" cy="378804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TextBox 59"/>
            <p:cNvSpPr txBox="1"/>
            <p:nvPr/>
          </p:nvSpPr>
          <p:spPr>
            <a:xfrm>
              <a:off x="6351399" y="2299776"/>
              <a:ext cx="1139645" cy="1183478"/>
            </a:xfrm>
            <a:prstGeom prst="rect">
              <a:avLst/>
            </a:prstGeom>
            <a:noFill/>
            <a:ln>
              <a:noFill/>
            </a:ln>
          </p:spPr>
          <p:txBody>
            <a:bodyPr wrap="none" rtlCol="0">
              <a:spAutoFit/>
            </a:bodyPr>
            <a:lstStyle/>
            <a:p>
              <a:pPr algn="ctr"/>
              <a:r>
                <a:rPr lang="zh-CN" altLang="en-US" sz="2400" dirty="0" smtClean="0">
                  <a:latin typeface="微软雅黑" pitchFamily="34" charset="-122"/>
                  <a:ea typeface="微软雅黑" pitchFamily="34" charset="-122"/>
                </a:rPr>
                <a:t>总结</a:t>
              </a:r>
              <a:endParaRPr lang="en-US" altLang="zh-CN" sz="2400" dirty="0">
                <a:latin typeface="微软雅黑" pitchFamily="34" charset="-122"/>
                <a:ea typeface="微软雅黑" pitchFamily="34" charset="-122"/>
              </a:endParaRPr>
            </a:p>
            <a:p>
              <a:pPr algn="ctr"/>
              <a:r>
                <a:rPr lang="zh-CN" altLang="en-US" sz="2400" dirty="0">
                  <a:latin typeface="微软雅黑" pitchFamily="34" charset="-122"/>
                  <a:ea typeface="微软雅黑" pitchFamily="34" charset="-122"/>
                </a:rPr>
                <a:t>四</a:t>
              </a:r>
            </a:p>
          </p:txBody>
        </p:sp>
      </p:grpSp>
      <p:sp>
        <p:nvSpPr>
          <p:cNvPr id="63" name="TextBox 62"/>
          <p:cNvSpPr txBox="1"/>
          <p:nvPr/>
        </p:nvSpPr>
        <p:spPr>
          <a:xfrm>
            <a:off x="1528203" y="1016108"/>
            <a:ext cx="1995075" cy="1169551"/>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在三轴龙门架基础上搭建了实验</a:t>
            </a:r>
            <a:r>
              <a:rPr lang="zh-CN" altLang="en-US" sz="1400" dirty="0" smtClean="0">
                <a:latin typeface="微软雅黑" panose="020B0503020204020204" pitchFamily="34" charset="-122"/>
                <a:ea typeface="微软雅黑" panose="020B0503020204020204" pitchFamily="34" charset="-122"/>
              </a:rPr>
              <a:t>平台，包括伺服系统、电源系统、放电检测装置、供液系统等</a:t>
            </a:r>
            <a:endParaRPr lang="zh-CN" altLang="en-US" sz="1400" dirty="0">
              <a:latin typeface="微软雅黑" panose="020B0503020204020204" pitchFamily="34" charset="-122"/>
              <a:ea typeface="微软雅黑" panose="020B0503020204020204" pitchFamily="34" charset="-122"/>
            </a:endParaRPr>
          </a:p>
        </p:txBody>
      </p:sp>
      <p:sp>
        <p:nvSpPr>
          <p:cNvPr id="64" name="TextBox 63"/>
          <p:cNvSpPr txBox="1"/>
          <p:nvPr/>
        </p:nvSpPr>
        <p:spPr>
          <a:xfrm>
            <a:off x="1763" y="2247207"/>
            <a:ext cx="1558815" cy="95410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理论计算与流体仿真相结合，得到了压力与流速的关系</a:t>
            </a:r>
          </a:p>
        </p:txBody>
      </p:sp>
      <p:sp>
        <p:nvSpPr>
          <p:cNvPr id="65" name="TextBox 64"/>
          <p:cNvSpPr txBox="1"/>
          <p:nvPr/>
        </p:nvSpPr>
        <p:spPr>
          <a:xfrm>
            <a:off x="4766267" y="2817453"/>
            <a:ext cx="1995075" cy="1169551"/>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采用了新型的滤波算法、放电状态识别</a:t>
            </a:r>
            <a:r>
              <a:rPr lang="zh-CN" altLang="en-US" sz="1400" dirty="0" smtClean="0">
                <a:latin typeface="微软雅黑" panose="020B0503020204020204" pitchFamily="34" charset="-122"/>
                <a:ea typeface="微软雅黑" panose="020B0503020204020204" pitchFamily="34" charset="-122"/>
              </a:rPr>
              <a:t>算法，并</a:t>
            </a:r>
            <a:r>
              <a:rPr lang="zh-CN" altLang="en-US" sz="1400" dirty="0">
                <a:latin typeface="微软雅黑" panose="020B0503020204020204" pitchFamily="34" charset="-122"/>
                <a:ea typeface="微软雅黑" panose="020B0503020204020204" pitchFamily="34" charset="-122"/>
              </a:rPr>
              <a:t>设计了人机交互界面、数控系统，下位机数据采集与</a:t>
            </a:r>
            <a:r>
              <a:rPr lang="zh-CN" altLang="en-US" sz="1400" dirty="0" smtClean="0">
                <a:latin typeface="微软雅黑" panose="020B0503020204020204" pitchFamily="34" charset="-122"/>
                <a:ea typeface="微软雅黑" panose="020B0503020204020204" pitchFamily="34" charset="-122"/>
              </a:rPr>
              <a:t>发送</a:t>
            </a:r>
            <a:r>
              <a:rPr lang="zh-CN" altLang="en-US" sz="1400" dirty="0">
                <a:latin typeface="微软雅黑" panose="020B0503020204020204" pitchFamily="34" charset="-122"/>
                <a:ea typeface="微软雅黑" panose="020B0503020204020204" pitchFamily="34" charset="-122"/>
              </a:rPr>
              <a:t>程序</a:t>
            </a:r>
          </a:p>
        </p:txBody>
      </p:sp>
      <p:sp>
        <p:nvSpPr>
          <p:cNvPr id="66" name="TextBox 65"/>
          <p:cNvSpPr txBox="1"/>
          <p:nvPr/>
        </p:nvSpPr>
        <p:spPr>
          <a:xfrm>
            <a:off x="3804255" y="812446"/>
            <a:ext cx="1638002" cy="95410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完成了实际加工与对比实验，验证了液态金属电极的有效性</a:t>
            </a:r>
          </a:p>
        </p:txBody>
      </p:sp>
      <p:grpSp>
        <p:nvGrpSpPr>
          <p:cNvPr id="67" name="组合 66"/>
          <p:cNvGrpSpPr/>
          <p:nvPr/>
        </p:nvGrpSpPr>
        <p:grpSpPr>
          <a:xfrm>
            <a:off x="1048130" y="3437612"/>
            <a:ext cx="364281" cy="364281"/>
            <a:chOff x="2246286" y="4230035"/>
            <a:chExt cx="525513" cy="525513"/>
          </a:xfrm>
          <a:solidFill>
            <a:srgbClr val="1A3F6C"/>
          </a:solidFill>
        </p:grpSpPr>
        <p:sp>
          <p:nvSpPr>
            <p:cNvPr id="68" name="椭圆 67"/>
            <p:cNvSpPr/>
            <p:nvPr/>
          </p:nvSpPr>
          <p:spPr>
            <a:xfrm>
              <a:off x="2246286" y="4230035"/>
              <a:ext cx="525513" cy="525513"/>
            </a:xfrm>
            <a:prstGeom prst="ellipse">
              <a:avLst/>
            </a:prstGeom>
            <a:grp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69" name="TextBox 68"/>
            <p:cNvSpPr txBox="1"/>
            <p:nvPr/>
          </p:nvSpPr>
          <p:spPr>
            <a:xfrm>
              <a:off x="2290214" y="4356307"/>
              <a:ext cx="433392" cy="325630"/>
            </a:xfrm>
            <a:prstGeom prst="rect">
              <a:avLst/>
            </a:prstGeom>
            <a:noFill/>
          </p:spPr>
          <p:txBody>
            <a:bodyPr wrap="square" lIns="0" tIns="0" rIns="0" bIns="0" rtlCol="0">
              <a:spAutoFit/>
            </a:bodyPr>
            <a:lstStyle/>
            <a:p>
              <a:pPr algn="ctr"/>
              <a:r>
                <a:rPr lang="en-US" altLang="zh-CN" b="1" dirty="0">
                  <a:solidFill>
                    <a:schemeClr val="bg1"/>
                  </a:solidFill>
                  <a:latin typeface="微软雅黑" pitchFamily="34" charset="-122"/>
                  <a:ea typeface="微软雅黑" pitchFamily="34" charset="-122"/>
                </a:rPr>
                <a:t>1</a:t>
              </a:r>
              <a:endParaRPr lang="zh-CN" altLang="en-US" b="1" dirty="0">
                <a:solidFill>
                  <a:schemeClr val="bg1"/>
                </a:solidFill>
                <a:latin typeface="微软雅黑" pitchFamily="34" charset="-122"/>
                <a:ea typeface="微软雅黑" pitchFamily="34" charset="-122"/>
              </a:endParaRPr>
            </a:p>
          </p:txBody>
        </p:sp>
      </p:grpSp>
      <p:grpSp>
        <p:nvGrpSpPr>
          <p:cNvPr id="70" name="组合 69"/>
          <p:cNvGrpSpPr/>
          <p:nvPr/>
        </p:nvGrpSpPr>
        <p:grpSpPr>
          <a:xfrm>
            <a:off x="4421009" y="3226727"/>
            <a:ext cx="364282" cy="364281"/>
            <a:chOff x="2246285" y="4230035"/>
            <a:chExt cx="525514" cy="525513"/>
          </a:xfrm>
          <a:solidFill>
            <a:srgbClr val="1A3F6C"/>
          </a:solidFill>
        </p:grpSpPr>
        <p:sp>
          <p:nvSpPr>
            <p:cNvPr id="71" name="椭圆 70"/>
            <p:cNvSpPr/>
            <p:nvPr/>
          </p:nvSpPr>
          <p:spPr>
            <a:xfrm>
              <a:off x="2246286" y="4230035"/>
              <a:ext cx="525513" cy="525513"/>
            </a:xfrm>
            <a:prstGeom prst="ellipse">
              <a:avLst/>
            </a:prstGeom>
            <a:grp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72" name="TextBox 71"/>
            <p:cNvSpPr txBox="1"/>
            <p:nvPr/>
          </p:nvSpPr>
          <p:spPr>
            <a:xfrm>
              <a:off x="2246285" y="4351468"/>
              <a:ext cx="525513" cy="289448"/>
            </a:xfrm>
            <a:prstGeom prst="rect">
              <a:avLst/>
            </a:prstGeom>
            <a:noFill/>
          </p:spPr>
          <p:txBody>
            <a:bodyPr wrap="square" lIns="0" tIns="0" rIns="0" bIns="0" rtlCol="0">
              <a:spAutoFit/>
            </a:bodyPr>
            <a:lstStyle/>
            <a:p>
              <a:pPr algn="ctr"/>
              <a:r>
                <a:rPr lang="en-US" altLang="zh-CN" sz="1600" b="1" dirty="0">
                  <a:solidFill>
                    <a:schemeClr val="bg1"/>
                  </a:solidFill>
                  <a:latin typeface="微软雅黑" pitchFamily="34" charset="-122"/>
                  <a:ea typeface="微软雅黑" pitchFamily="34" charset="-122"/>
                </a:rPr>
                <a:t>3</a:t>
              </a:r>
              <a:endParaRPr lang="zh-CN" altLang="en-US" sz="1600" b="1" dirty="0">
                <a:solidFill>
                  <a:schemeClr val="bg1"/>
                </a:solidFill>
                <a:latin typeface="微软雅黑" pitchFamily="34" charset="-122"/>
                <a:ea typeface="微软雅黑" pitchFamily="34" charset="-122"/>
              </a:endParaRPr>
            </a:p>
          </p:txBody>
        </p:sp>
      </p:grpSp>
      <p:grpSp>
        <p:nvGrpSpPr>
          <p:cNvPr id="73" name="组合 72"/>
          <p:cNvGrpSpPr/>
          <p:nvPr/>
        </p:nvGrpSpPr>
        <p:grpSpPr>
          <a:xfrm>
            <a:off x="2361550" y="2644631"/>
            <a:ext cx="364282" cy="364281"/>
            <a:chOff x="2246285" y="4230035"/>
            <a:chExt cx="525514" cy="525513"/>
          </a:xfrm>
          <a:solidFill>
            <a:srgbClr val="1A3F6C"/>
          </a:solidFill>
        </p:grpSpPr>
        <p:sp>
          <p:nvSpPr>
            <p:cNvPr id="74" name="椭圆 73"/>
            <p:cNvSpPr/>
            <p:nvPr/>
          </p:nvSpPr>
          <p:spPr>
            <a:xfrm>
              <a:off x="2246286" y="4230035"/>
              <a:ext cx="525513" cy="525513"/>
            </a:xfrm>
            <a:prstGeom prst="ellipse">
              <a:avLst/>
            </a:prstGeom>
            <a:grp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75" name="TextBox 74"/>
            <p:cNvSpPr txBox="1"/>
            <p:nvPr/>
          </p:nvSpPr>
          <p:spPr>
            <a:xfrm>
              <a:off x="2246285" y="4371106"/>
              <a:ext cx="525513" cy="289448"/>
            </a:xfrm>
            <a:prstGeom prst="rect">
              <a:avLst/>
            </a:prstGeom>
            <a:noFill/>
          </p:spPr>
          <p:txBody>
            <a:bodyPr wrap="square" lIns="0" tIns="0" rIns="0" bIns="0" rtlCol="0">
              <a:spAutoFit/>
            </a:bodyPr>
            <a:lstStyle/>
            <a:p>
              <a:pPr algn="ctr"/>
              <a:r>
                <a:rPr lang="en-US" altLang="zh-CN" sz="1600" b="1" dirty="0">
                  <a:solidFill>
                    <a:schemeClr val="bg1"/>
                  </a:solidFill>
                  <a:latin typeface="微软雅黑" pitchFamily="34" charset="-122"/>
                  <a:ea typeface="微软雅黑" pitchFamily="34" charset="-122"/>
                </a:rPr>
                <a:t>2</a:t>
              </a:r>
              <a:endParaRPr lang="zh-CN" altLang="en-US" sz="1600" b="1" dirty="0">
                <a:solidFill>
                  <a:schemeClr val="bg1"/>
                </a:solidFill>
                <a:latin typeface="微软雅黑" pitchFamily="34" charset="-122"/>
                <a:ea typeface="微软雅黑" pitchFamily="34" charset="-122"/>
              </a:endParaRPr>
            </a:p>
          </p:txBody>
        </p:sp>
      </p:grpSp>
      <p:grpSp>
        <p:nvGrpSpPr>
          <p:cNvPr id="76" name="组合 75"/>
          <p:cNvGrpSpPr/>
          <p:nvPr/>
        </p:nvGrpSpPr>
        <p:grpSpPr>
          <a:xfrm>
            <a:off x="6242248" y="1798948"/>
            <a:ext cx="364282" cy="364281"/>
            <a:chOff x="2246285" y="4230035"/>
            <a:chExt cx="525514" cy="525513"/>
          </a:xfrm>
          <a:solidFill>
            <a:srgbClr val="1A3F6C"/>
          </a:solidFill>
        </p:grpSpPr>
        <p:sp>
          <p:nvSpPr>
            <p:cNvPr id="77" name="椭圆 76"/>
            <p:cNvSpPr/>
            <p:nvPr/>
          </p:nvSpPr>
          <p:spPr>
            <a:xfrm>
              <a:off x="2246286" y="4230035"/>
              <a:ext cx="525513" cy="525513"/>
            </a:xfrm>
            <a:prstGeom prst="ellipse">
              <a:avLst/>
            </a:prstGeom>
            <a:grp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78" name="TextBox 77"/>
            <p:cNvSpPr txBox="1"/>
            <p:nvPr/>
          </p:nvSpPr>
          <p:spPr>
            <a:xfrm>
              <a:off x="2246285" y="4380064"/>
              <a:ext cx="525513" cy="289448"/>
            </a:xfrm>
            <a:prstGeom prst="rect">
              <a:avLst/>
            </a:prstGeom>
            <a:noFill/>
          </p:spPr>
          <p:txBody>
            <a:bodyPr wrap="square" lIns="0" tIns="0" rIns="0" bIns="0" rtlCol="0">
              <a:spAutoFit/>
            </a:bodyPr>
            <a:lstStyle/>
            <a:p>
              <a:pPr algn="ctr"/>
              <a:r>
                <a:rPr lang="en-US" altLang="zh-CN" sz="1600" b="1" dirty="0">
                  <a:solidFill>
                    <a:schemeClr val="bg1"/>
                  </a:solidFill>
                  <a:latin typeface="微软雅黑" pitchFamily="34" charset="-122"/>
                  <a:ea typeface="微软雅黑" pitchFamily="34" charset="-122"/>
                </a:rPr>
                <a:t>4</a:t>
              </a:r>
              <a:endParaRPr lang="zh-CN" altLang="en-US" sz="1600" b="1" dirty="0">
                <a:solidFill>
                  <a:schemeClr val="bg1"/>
                </a:solidFill>
                <a:latin typeface="微软雅黑" pitchFamily="34" charset="-122"/>
                <a:ea typeface="微软雅黑" pitchFamily="34" charset="-122"/>
              </a:endParaRPr>
            </a:p>
          </p:txBody>
        </p:sp>
      </p:grpSp>
      <p:sp>
        <p:nvSpPr>
          <p:cNvPr id="79" name="椭圆 78"/>
          <p:cNvSpPr/>
          <p:nvPr/>
        </p:nvSpPr>
        <p:spPr>
          <a:xfrm>
            <a:off x="3231637" y="2603788"/>
            <a:ext cx="111957" cy="11195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2994942" y="3220931"/>
            <a:ext cx="223913" cy="223913"/>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106898" y="3804097"/>
            <a:ext cx="111957" cy="11195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1673329" y="3564403"/>
            <a:ext cx="223913" cy="223913"/>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2224220" y="3105288"/>
            <a:ext cx="111957" cy="11195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4862742" y="2595020"/>
            <a:ext cx="223913" cy="223913"/>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6248025" y="2515682"/>
            <a:ext cx="136269" cy="1362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5062085" y="1822687"/>
            <a:ext cx="111957" cy="11195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4069184" y="2071988"/>
            <a:ext cx="223913" cy="223913"/>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5580593" y="2342987"/>
            <a:ext cx="223913" cy="223913"/>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5977982" y="2165507"/>
            <a:ext cx="124189" cy="1241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82172" y="3480867"/>
            <a:ext cx="135400" cy="135400"/>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cxnSp>
        <p:nvCxnSpPr>
          <p:cNvPr id="92" name="直接连接符 91"/>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3" name="椭圆 92"/>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TextBox 34"/>
          <p:cNvSpPr txBox="1"/>
          <p:nvPr/>
        </p:nvSpPr>
        <p:spPr>
          <a:xfrm>
            <a:off x="443540" y="206330"/>
            <a:ext cx="1659429"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总结与展望</a:t>
            </a:r>
            <a:endParaRPr lang="zh-CN" altLang="en-US" sz="2000" spc="300" dirty="0">
              <a:latin typeface="方正兰亭细黑_GBK" pitchFamily="2" charset="-122"/>
              <a:ea typeface="方正兰亭细黑_GBK" pitchFamily="2" charset="-122"/>
            </a:endParaRPr>
          </a:p>
        </p:txBody>
      </p:sp>
      <p:sp>
        <p:nvSpPr>
          <p:cNvPr id="96" name="TextBox 35"/>
          <p:cNvSpPr txBox="1"/>
          <p:nvPr/>
        </p:nvSpPr>
        <p:spPr>
          <a:xfrm>
            <a:off x="2280198" y="252323"/>
            <a:ext cx="3278462" cy="338554"/>
          </a:xfrm>
          <a:prstGeom prst="rect">
            <a:avLst/>
          </a:prstGeom>
          <a:noFill/>
        </p:spPr>
        <p:txBody>
          <a:bodyPr wrap="none" rtlCol="0">
            <a:spAutoFit/>
          </a:bodyPr>
          <a:lstStyle/>
          <a:p>
            <a:pPr algn="ctr"/>
            <a:r>
              <a:rPr lang="en-US" altLang="zh-CN" sz="1600" dirty="0" smtClean="0">
                <a:solidFill>
                  <a:srgbClr val="1A3F6C"/>
                </a:solidFill>
                <a:latin typeface="Kozuka Gothic Pro R" pitchFamily="34" charset="-128"/>
                <a:ea typeface="Kozuka Gothic Pro R" pitchFamily="34" charset="-128"/>
              </a:rPr>
              <a:t>SOLUTION AND PROPROSPECTS </a:t>
            </a:r>
            <a:endParaRPr lang="zh-CN" altLang="en-US" sz="1600" dirty="0">
              <a:solidFill>
                <a:srgbClr val="1A3F6C"/>
              </a:solidFill>
              <a:latin typeface="Kozuka Gothic Pro R" pitchFamily="34" charset="-128"/>
              <a:ea typeface="Kozuka Gothic Pro R" pitchFamily="34" charset="-128"/>
            </a:endParaRPr>
          </a:p>
        </p:txBody>
      </p:sp>
      <p:cxnSp>
        <p:nvCxnSpPr>
          <p:cNvPr id="97" name="直接连接符 96"/>
          <p:cNvCxnSpPr/>
          <p:nvPr/>
        </p:nvCxnSpPr>
        <p:spPr>
          <a:xfrm>
            <a:off x="214374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椭圆 93"/>
          <p:cNvSpPr/>
          <p:nvPr/>
        </p:nvSpPr>
        <p:spPr>
          <a:xfrm>
            <a:off x="180566" y="4120796"/>
            <a:ext cx="969293" cy="969293"/>
          </a:xfrm>
          <a:prstGeom prst="ellipse">
            <a:avLst/>
          </a:pr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展望</a:t>
            </a:r>
          </a:p>
        </p:txBody>
      </p:sp>
      <p:sp>
        <p:nvSpPr>
          <p:cNvPr id="2" name="矩形 1"/>
          <p:cNvSpPr/>
          <p:nvPr/>
        </p:nvSpPr>
        <p:spPr>
          <a:xfrm>
            <a:off x="1164672" y="4151554"/>
            <a:ext cx="5415986" cy="815608"/>
          </a:xfrm>
          <a:prstGeom prst="rect">
            <a:avLst/>
          </a:prstGeom>
        </p:spPr>
        <p:txBody>
          <a:bodyPr wrap="square">
            <a:spAutoFit/>
          </a:bodyPr>
          <a:lstStyle/>
          <a:p>
            <a:pPr marL="228600" indent="-228600">
              <a:spcAft>
                <a:spcPts val="600"/>
              </a:spcAft>
              <a:buFont typeface="+mj-ea"/>
              <a:buAutoNum type="circleNumDbPlain"/>
            </a:pP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供液系统目前的加压装置为手动旋转加压方式，未实现真正意义上的完全自动化智能加工，后续考虑利用可编程蠕动泵替代</a:t>
            </a:r>
            <a:r>
              <a:rPr lang="zh-CN" altLang="zh-CN" sz="14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4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228600" indent="-228600">
              <a:buFont typeface="+mj-ea"/>
              <a:buAutoNum type="circleNumDbPlain"/>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液态</a:t>
            </a:r>
            <a:r>
              <a:rPr lang="zh-CN" altLang="en-US" sz="1400" dirty="0" smtClean="0">
                <a:latin typeface="微软雅黑" panose="020B0503020204020204" pitchFamily="34" charset="-122"/>
                <a:ea typeface="微软雅黑" panose="020B0503020204020204" pitchFamily="34" charset="-122"/>
                <a:cs typeface="Times New Roman" panose="02020603050405020304" pitchFamily="18" charset="0"/>
              </a:rPr>
              <a:t>金属回收利用率不高</a:t>
            </a:r>
            <a:endParaRPr lang="zh-CN" altLang="en-US" sz="14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092406086"/>
      </p:ext>
    </p:extLst>
  </p:cSld>
  <p:clrMapOvr>
    <a:masterClrMapping/>
  </p:clrMapOvr>
  <p:transition spd="slow" advTm="0">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1772816" y="555528"/>
            <a:ext cx="3552056" cy="1615827"/>
          </a:xfrm>
          <a:prstGeom prst="rect">
            <a:avLst/>
          </a:prstGeom>
        </p:spPr>
        <p:txBody>
          <a:bodyPr wrap="square">
            <a:spAutoFit/>
          </a:bodyPr>
          <a:lstStyle/>
          <a:p>
            <a:pPr>
              <a:lnSpc>
                <a:spcPct val="150000"/>
              </a:lnSpc>
            </a:pPr>
            <a:r>
              <a:rPr lang="en-US" altLang="zh-CN" sz="6600" dirty="0">
                <a:solidFill>
                  <a:srgbClr val="1A3F6C"/>
                </a:solidFill>
                <a:latin typeface="Impact" pitchFamily="34" charset="0"/>
                <a:ea typeface="微软雅黑" panose="020B0503020204020204" pitchFamily="34" charset="-122"/>
              </a:rPr>
              <a:t>THANKS!</a:t>
            </a:r>
            <a:endParaRPr lang="zh-CN" altLang="en-US" sz="6600" dirty="0">
              <a:solidFill>
                <a:srgbClr val="1A3F6C"/>
              </a:solidFill>
              <a:latin typeface="Impact" pitchFamily="34" charset="0"/>
              <a:ea typeface="微软雅黑" panose="020B0503020204020204" pitchFamily="34" charset="-122"/>
            </a:endParaRPr>
          </a:p>
        </p:txBody>
      </p:sp>
      <p:sp>
        <p:nvSpPr>
          <p:cNvPr id="25" name="矩形 24"/>
          <p:cNvSpPr/>
          <p:nvPr/>
        </p:nvSpPr>
        <p:spPr>
          <a:xfrm>
            <a:off x="188640" y="1995687"/>
            <a:ext cx="6436704" cy="2031325"/>
          </a:xfrm>
          <a:prstGeom prst="rect">
            <a:avLst/>
          </a:prstGeom>
        </p:spPr>
        <p:txBody>
          <a:bodyPr wrap="square">
            <a:spAutoFit/>
          </a:bodyPr>
          <a:lstStyle/>
          <a:p>
            <a:pPr>
              <a:lnSpc>
                <a:spcPct val="150000"/>
              </a:lnSpc>
              <a:defRPr/>
            </a:pPr>
            <a:r>
              <a:rPr lang="zh-CN" altLang="en-US" sz="1400" kern="0" dirty="0">
                <a:solidFill>
                  <a:srgbClr val="414455"/>
                </a:solidFill>
                <a:latin typeface="微软雅黑" panose="020B0503020204020204" pitchFamily="34" charset="-122"/>
                <a:ea typeface="微软雅黑" panose="020B0503020204020204" pitchFamily="34" charset="-122"/>
              </a:rPr>
              <a:t>         大学生活即将结束，在此，我要感谢所有教导我的老师和陪伴我一齐成长的同学，他们在我的大学生涯给予了很大的帮助。本论文能够顺利完成，要特别感谢我的</a:t>
            </a:r>
            <a:r>
              <a:rPr lang="zh-CN" altLang="en-US" sz="1400" kern="0" dirty="0" smtClean="0">
                <a:solidFill>
                  <a:srgbClr val="414455"/>
                </a:solidFill>
                <a:latin typeface="微软雅黑" panose="020B0503020204020204" pitchFamily="34" charset="-122"/>
                <a:ea typeface="微软雅黑" panose="020B0503020204020204" pitchFamily="34" charset="-122"/>
              </a:rPr>
              <a:t>导师黄瑞宁老师，</a:t>
            </a:r>
            <a:r>
              <a:rPr lang="zh-CN" altLang="en-US" sz="1400" dirty="0" smtClean="0">
                <a:solidFill>
                  <a:srgbClr val="414455"/>
                </a:solidFill>
                <a:latin typeface="微软雅黑" pitchFamily="34" charset="-122"/>
                <a:ea typeface="微软雅黑" pitchFamily="34" charset="-122"/>
              </a:rPr>
              <a:t>黄老师对论文</a:t>
            </a:r>
            <a:r>
              <a:rPr lang="zh-CN" altLang="en-US" sz="1400" dirty="0">
                <a:solidFill>
                  <a:srgbClr val="414455"/>
                </a:solidFill>
                <a:latin typeface="微软雅黑" pitchFamily="34" charset="-122"/>
                <a:ea typeface="微软雅黑" pitchFamily="34" charset="-122"/>
              </a:rPr>
              <a:t>的</a:t>
            </a:r>
            <a:r>
              <a:rPr lang="zh-CN" altLang="en-US" sz="1400" dirty="0" smtClean="0">
                <a:solidFill>
                  <a:srgbClr val="414455"/>
                </a:solidFill>
                <a:latin typeface="微软雅黑" pitchFamily="34" charset="-122"/>
                <a:ea typeface="微软雅黑" pitchFamily="34" charset="-122"/>
              </a:rPr>
              <a:t>选题、构思，以及实验加工过程中的指导和建议</a:t>
            </a:r>
            <a:r>
              <a:rPr lang="zh-CN" altLang="en-US" sz="1400" dirty="0">
                <a:solidFill>
                  <a:srgbClr val="414455"/>
                </a:solidFill>
                <a:latin typeface="微软雅黑" pitchFamily="34" charset="-122"/>
                <a:ea typeface="微软雅黑" pitchFamily="34" charset="-122"/>
              </a:rPr>
              <a:t>，</a:t>
            </a:r>
            <a:r>
              <a:rPr lang="zh-CN" altLang="en-US" sz="1400" dirty="0" smtClean="0">
                <a:solidFill>
                  <a:srgbClr val="414455"/>
                </a:solidFill>
                <a:latin typeface="微软雅黑" pitchFamily="34" charset="-122"/>
                <a:ea typeface="微软雅黑" pitchFamily="34" charset="-122"/>
              </a:rPr>
              <a:t>对我帮助很大，使</a:t>
            </a:r>
            <a:r>
              <a:rPr lang="zh-CN" altLang="en-US" sz="1400" dirty="0">
                <a:solidFill>
                  <a:srgbClr val="414455"/>
                </a:solidFill>
                <a:latin typeface="微软雅黑" pitchFamily="34" charset="-122"/>
                <a:ea typeface="微软雅黑" pitchFamily="34" charset="-122"/>
              </a:rPr>
              <a:t>我得以最终完成</a:t>
            </a:r>
            <a:r>
              <a:rPr lang="zh-CN" altLang="en-US" sz="1400" dirty="0" smtClean="0">
                <a:solidFill>
                  <a:srgbClr val="414455"/>
                </a:solidFill>
                <a:latin typeface="微软雅黑" pitchFamily="34" charset="-122"/>
                <a:ea typeface="微软雅黑" pitchFamily="34" charset="-122"/>
              </a:rPr>
              <a:t>毕业设计</a:t>
            </a:r>
            <a:r>
              <a:rPr lang="zh-CN" altLang="en-US" sz="1400" dirty="0">
                <a:solidFill>
                  <a:srgbClr val="414455"/>
                </a:solidFill>
                <a:latin typeface="微软雅黑" pitchFamily="34" charset="-122"/>
                <a:ea typeface="微软雅黑" pitchFamily="34" charset="-122"/>
              </a:rPr>
              <a:t>！</a:t>
            </a:r>
            <a:endParaRPr lang="en-US" altLang="zh-CN" sz="1400" dirty="0">
              <a:solidFill>
                <a:srgbClr val="414455"/>
              </a:solidFill>
              <a:latin typeface="微软雅黑" pitchFamily="34" charset="-122"/>
              <a:ea typeface="微软雅黑" pitchFamily="34" charset="-122"/>
            </a:endParaRPr>
          </a:p>
          <a:p>
            <a:pPr>
              <a:lnSpc>
                <a:spcPct val="150000"/>
              </a:lnSpc>
              <a:defRPr/>
            </a:pPr>
            <a:r>
              <a:rPr lang="en-US" altLang="zh-CN" sz="1400" dirty="0">
                <a:solidFill>
                  <a:srgbClr val="414455"/>
                </a:solidFill>
                <a:latin typeface="微软雅黑" pitchFamily="34" charset="-122"/>
                <a:ea typeface="微软雅黑" pitchFamily="34" charset="-122"/>
              </a:rPr>
              <a:t>        </a:t>
            </a:r>
            <a:r>
              <a:rPr lang="zh-CN" altLang="en-US" sz="1400" dirty="0">
                <a:solidFill>
                  <a:srgbClr val="414455"/>
                </a:solidFill>
                <a:latin typeface="微软雅黑" pitchFamily="34" charset="-122"/>
                <a:ea typeface="微软雅黑" pitchFamily="34" charset="-122"/>
              </a:rPr>
              <a:t>最后，我要向百忙之中抽时间对本文进行审阅，评议和</a:t>
            </a:r>
            <a:r>
              <a:rPr lang="zh-CN" altLang="en-US" sz="1400" dirty="0" smtClean="0">
                <a:solidFill>
                  <a:srgbClr val="414455"/>
                </a:solidFill>
                <a:latin typeface="微软雅黑" pitchFamily="34" charset="-122"/>
                <a:ea typeface="微软雅黑" pitchFamily="34" charset="-122"/>
              </a:rPr>
              <a:t>参与论文</a:t>
            </a:r>
            <a:r>
              <a:rPr lang="zh-CN" altLang="en-US" sz="1400" dirty="0">
                <a:solidFill>
                  <a:srgbClr val="414455"/>
                </a:solidFill>
                <a:latin typeface="微软雅黑" pitchFamily="34" charset="-122"/>
                <a:ea typeface="微软雅黑" pitchFamily="34" charset="-122"/>
              </a:rPr>
              <a:t>答辩的各位老师表示感谢！</a:t>
            </a:r>
            <a:endParaRPr lang="zh-CN" altLang="en-US" sz="1400" kern="0" dirty="0">
              <a:solidFill>
                <a:srgbClr val="414455"/>
              </a:solidFill>
              <a:latin typeface="微软雅黑" panose="020B0503020204020204" pitchFamily="34" charset="-122"/>
              <a:ea typeface="微软雅黑" panose="020B0503020204020204" pitchFamily="34" charset="-122"/>
            </a:endParaRPr>
          </a:p>
        </p:txBody>
      </p:sp>
      <p:sp>
        <p:nvSpPr>
          <p:cNvPr id="26" name="矩形 25"/>
          <p:cNvSpPr/>
          <p:nvPr/>
        </p:nvSpPr>
        <p:spPr>
          <a:xfrm>
            <a:off x="1927008" y="4088350"/>
            <a:ext cx="3048000" cy="553998"/>
          </a:xfrm>
          <a:prstGeom prst="rect">
            <a:avLst/>
          </a:prstGeom>
        </p:spPr>
        <p:txBody>
          <a:bodyPr wrap="square">
            <a:spAutoFit/>
          </a:bodyPr>
          <a:lstStyle/>
          <a:p>
            <a:pPr>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恳请各位老师批评指正！</a:t>
            </a:r>
          </a:p>
        </p:txBody>
      </p:sp>
      <p:cxnSp>
        <p:nvCxnSpPr>
          <p:cNvPr id="5" name="直接连接符 4"/>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188640"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450717" y="206330"/>
            <a:ext cx="1069524"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感谢语</a:t>
            </a:r>
          </a:p>
        </p:txBody>
      </p:sp>
      <p:sp>
        <p:nvSpPr>
          <p:cNvPr id="8" name="TextBox 7"/>
          <p:cNvSpPr txBox="1"/>
          <p:nvPr/>
        </p:nvSpPr>
        <p:spPr>
          <a:xfrm>
            <a:off x="1792849" y="236354"/>
            <a:ext cx="1071127" cy="338554"/>
          </a:xfrm>
          <a:prstGeom prst="rect">
            <a:avLst/>
          </a:prstGeom>
          <a:noFill/>
        </p:spPr>
        <p:txBody>
          <a:bodyPr wrap="none" rtlCol="0">
            <a:spAutoFit/>
          </a:bodyPr>
          <a:lstStyle/>
          <a:p>
            <a:pPr algn="ctr"/>
            <a:r>
              <a:rPr lang="en-US" altLang="zh-CN" sz="1600" dirty="0">
                <a:solidFill>
                  <a:srgbClr val="1A3F6C"/>
                </a:solidFill>
                <a:latin typeface="Kozuka Gothic Pro R" pitchFamily="34" charset="-128"/>
                <a:ea typeface="Kozuka Gothic Pro R" pitchFamily="34" charset="-128"/>
              </a:rPr>
              <a:t>Thank you</a:t>
            </a:r>
            <a:endParaRPr lang="zh-CN" altLang="en-US" sz="1600" dirty="0">
              <a:solidFill>
                <a:srgbClr val="1A3F6C"/>
              </a:solidFill>
              <a:latin typeface="Kozuka Gothic Pro R" pitchFamily="34" charset="-128"/>
              <a:ea typeface="Kozuka Gothic Pro R" pitchFamily="34" charset="-128"/>
            </a:endParaRPr>
          </a:p>
        </p:txBody>
      </p:sp>
      <p:cxnSp>
        <p:nvCxnSpPr>
          <p:cNvPr id="9" name="直接连接符 8"/>
          <p:cNvCxnSpPr/>
          <p:nvPr/>
        </p:nvCxnSpPr>
        <p:spPr>
          <a:xfrm>
            <a:off x="1569012"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10717460"/>
      </p:ext>
    </p:extLst>
  </p:cSld>
  <p:clrMapOvr>
    <a:masterClrMapping/>
  </p:clrMapOvr>
  <p:transition spd="slow" advTm="0">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3" name="TextBox 41"/>
          <p:cNvSpPr>
            <a:spLocks noChangeArrowheads="1"/>
          </p:cNvSpPr>
          <p:nvPr/>
        </p:nvSpPr>
        <p:spPr bwMode="auto">
          <a:xfrm>
            <a:off x="744621" y="1707973"/>
            <a:ext cx="10004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400" b="1" dirty="0" smtClean="0">
                <a:solidFill>
                  <a:srgbClr val="1A3F6C"/>
                </a:solidFill>
                <a:latin typeface="微软雅黑" pitchFamily="34" charset="-122"/>
                <a:ea typeface="微软雅黑" pitchFamily="34" charset="-122"/>
                <a:sym typeface="微软雅黑" pitchFamily="34" charset="-122"/>
              </a:rPr>
              <a:t>产品微细化</a:t>
            </a:r>
            <a:endParaRPr lang="en-US" altLang="zh-CN" sz="1400" b="1" dirty="0">
              <a:solidFill>
                <a:srgbClr val="1A3F6C"/>
              </a:solidFill>
              <a:latin typeface="微软雅黑" pitchFamily="34" charset="-122"/>
              <a:ea typeface="微软雅黑" pitchFamily="34" charset="-122"/>
              <a:sym typeface="微软雅黑" pitchFamily="34" charset="-122"/>
            </a:endParaRPr>
          </a:p>
        </p:txBody>
      </p:sp>
      <p:sp>
        <p:nvSpPr>
          <p:cNvPr id="6154" name="TextBox 43"/>
          <p:cNvSpPr>
            <a:spLocks noChangeArrowheads="1"/>
          </p:cNvSpPr>
          <p:nvPr/>
        </p:nvSpPr>
        <p:spPr bwMode="auto">
          <a:xfrm>
            <a:off x="2273300" y="994411"/>
            <a:ext cx="2311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800" b="1" dirty="0">
                <a:latin typeface="微软雅黑" pitchFamily="34" charset="-122"/>
                <a:ea typeface="微软雅黑" pitchFamily="34" charset="-122"/>
              </a:rPr>
              <a:t>行业大背景</a:t>
            </a:r>
          </a:p>
        </p:txBody>
      </p:sp>
      <p:grpSp>
        <p:nvGrpSpPr>
          <p:cNvPr id="6155" name="组合 2"/>
          <p:cNvGrpSpPr>
            <a:grpSpLocks/>
          </p:cNvGrpSpPr>
          <p:nvPr/>
        </p:nvGrpSpPr>
        <p:grpSpPr bwMode="auto">
          <a:xfrm>
            <a:off x="1627188" y="1138715"/>
            <a:ext cx="3579812" cy="142875"/>
            <a:chOff x="0" y="0"/>
            <a:chExt cx="3580582" cy="158874"/>
          </a:xfrm>
        </p:grpSpPr>
        <p:grpSp>
          <p:nvGrpSpPr>
            <p:cNvPr id="6156" name="组合 61"/>
            <p:cNvGrpSpPr>
              <a:grpSpLocks/>
            </p:cNvGrpSpPr>
            <p:nvPr/>
          </p:nvGrpSpPr>
          <p:grpSpPr bwMode="auto">
            <a:xfrm>
              <a:off x="0" y="0"/>
              <a:ext cx="792088" cy="158874"/>
              <a:chOff x="0" y="0"/>
              <a:chExt cx="792088" cy="158874"/>
            </a:xfrm>
          </p:grpSpPr>
          <p:sp>
            <p:nvSpPr>
              <p:cNvPr id="6157" name="直接连接符 70"/>
              <p:cNvSpPr>
                <a:spLocks noChangeShapeType="1"/>
              </p:cNvSpPr>
              <p:nvPr/>
            </p:nvSpPr>
            <p:spPr bwMode="auto">
              <a:xfrm flipH="1">
                <a:off x="0" y="79437"/>
                <a:ext cx="792088"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8" name="直接连接符 71"/>
              <p:cNvSpPr>
                <a:spLocks noChangeShapeType="1"/>
              </p:cNvSpPr>
              <p:nvPr/>
            </p:nvSpPr>
            <p:spPr bwMode="auto">
              <a:xfrm flipH="1">
                <a:off x="216024" y="0"/>
                <a:ext cx="57606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9" name="直接连接符 72"/>
              <p:cNvSpPr>
                <a:spLocks noChangeShapeType="1"/>
              </p:cNvSpPr>
              <p:nvPr/>
            </p:nvSpPr>
            <p:spPr bwMode="auto">
              <a:xfrm flipH="1">
                <a:off x="396044" y="158874"/>
                <a:ext cx="39604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160" name="组合 62"/>
            <p:cNvGrpSpPr>
              <a:grpSpLocks/>
            </p:cNvGrpSpPr>
            <p:nvPr/>
          </p:nvGrpSpPr>
          <p:grpSpPr bwMode="auto">
            <a:xfrm rot="10800000">
              <a:off x="2788494" y="0"/>
              <a:ext cx="792088" cy="158874"/>
              <a:chOff x="0" y="0"/>
              <a:chExt cx="792088" cy="158874"/>
            </a:xfrm>
          </p:grpSpPr>
          <p:sp>
            <p:nvSpPr>
              <p:cNvPr id="6161" name="直接连接符 67"/>
              <p:cNvSpPr>
                <a:spLocks noChangeShapeType="1"/>
              </p:cNvSpPr>
              <p:nvPr/>
            </p:nvSpPr>
            <p:spPr bwMode="auto">
              <a:xfrm flipH="1">
                <a:off x="0" y="79437"/>
                <a:ext cx="792088"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2" name="直接连接符 68"/>
              <p:cNvSpPr>
                <a:spLocks noChangeShapeType="1"/>
              </p:cNvSpPr>
              <p:nvPr/>
            </p:nvSpPr>
            <p:spPr bwMode="auto">
              <a:xfrm flipH="1">
                <a:off x="216024" y="0"/>
                <a:ext cx="57606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3" name="直接连接符 69"/>
              <p:cNvSpPr>
                <a:spLocks noChangeShapeType="1"/>
              </p:cNvSpPr>
              <p:nvPr/>
            </p:nvSpPr>
            <p:spPr bwMode="auto">
              <a:xfrm flipH="1">
                <a:off x="396044" y="158874"/>
                <a:ext cx="39604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grpSp>
      <p:cxnSp>
        <p:nvCxnSpPr>
          <p:cNvPr id="33" name="直接连接符 32"/>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81463"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443540"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选题背景</a:t>
            </a:r>
          </a:p>
        </p:txBody>
      </p:sp>
      <p:sp>
        <p:nvSpPr>
          <p:cNvPr id="36" name="TextBox 35"/>
          <p:cNvSpPr txBox="1"/>
          <p:nvPr/>
        </p:nvSpPr>
        <p:spPr>
          <a:xfrm>
            <a:off x="1925500" y="267886"/>
            <a:ext cx="1813317"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RESEARCH IDEAS</a:t>
            </a:r>
            <a:endParaRPr lang="zh-CN" altLang="en-US" sz="1600" dirty="0">
              <a:solidFill>
                <a:srgbClr val="1A3F6C"/>
              </a:solidFill>
              <a:latin typeface="Kozuka Gothic Pro R" pitchFamily="34" charset="-128"/>
              <a:ea typeface="Kozuka Gothic Pro R" pitchFamily="34" charset="-128"/>
            </a:endParaRPr>
          </a:p>
        </p:txBody>
      </p:sp>
      <p:cxnSp>
        <p:nvCxnSpPr>
          <p:cNvPr id="37" name="直接连接符 36"/>
          <p:cNvCxnSpPr/>
          <p:nvPr/>
        </p:nvCxnSpPr>
        <p:spPr>
          <a:xfrm>
            <a:off x="1841711"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42" name="TextBox 41"/>
          <p:cNvSpPr>
            <a:spLocks noChangeArrowheads="1"/>
          </p:cNvSpPr>
          <p:nvPr/>
        </p:nvSpPr>
        <p:spPr bwMode="auto">
          <a:xfrm>
            <a:off x="2627581" y="1707973"/>
            <a:ext cx="189384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400" b="1" dirty="0" smtClean="0">
                <a:solidFill>
                  <a:srgbClr val="1A3F6C"/>
                </a:solidFill>
                <a:latin typeface="微软雅黑" pitchFamily="34" charset="-122"/>
                <a:ea typeface="微软雅黑" pitchFamily="34" charset="-122"/>
                <a:sym typeface="微软雅黑" pitchFamily="34" charset="-122"/>
              </a:rPr>
              <a:t>加工精度要求越来越高</a:t>
            </a:r>
            <a:endParaRPr lang="en-US" altLang="zh-CN" sz="1400" b="1" dirty="0">
              <a:solidFill>
                <a:srgbClr val="1A3F6C"/>
              </a:solidFill>
              <a:latin typeface="微软雅黑" pitchFamily="34" charset="-122"/>
              <a:ea typeface="微软雅黑" pitchFamily="34" charset="-122"/>
              <a:sym typeface="微软雅黑" pitchFamily="34" charset="-122"/>
            </a:endParaRPr>
          </a:p>
        </p:txBody>
      </p:sp>
      <p:sp>
        <p:nvSpPr>
          <p:cNvPr id="43" name="TextBox 41"/>
          <p:cNvSpPr>
            <a:spLocks noChangeArrowheads="1"/>
          </p:cNvSpPr>
          <p:nvPr/>
        </p:nvSpPr>
        <p:spPr bwMode="auto">
          <a:xfrm>
            <a:off x="4827231" y="1640272"/>
            <a:ext cx="16971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400" b="1" dirty="0" smtClean="0">
                <a:solidFill>
                  <a:srgbClr val="1A3F6C"/>
                </a:solidFill>
                <a:latin typeface="微软雅黑" pitchFamily="34" charset="-122"/>
                <a:ea typeface="微软雅黑" pitchFamily="34" charset="-122"/>
                <a:sym typeface="微软雅黑" pitchFamily="34" charset="-122"/>
              </a:rPr>
              <a:t>传统机械加工有缺陷</a:t>
            </a:r>
            <a:endParaRPr lang="en-US" altLang="zh-CN" sz="1400" b="1" dirty="0">
              <a:solidFill>
                <a:srgbClr val="1A3F6C"/>
              </a:solidFill>
              <a:latin typeface="微软雅黑" pitchFamily="34" charset="-122"/>
              <a:ea typeface="微软雅黑" pitchFamily="34" charset="-122"/>
              <a:sym typeface="微软雅黑" pitchFamily="34"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0254" y="2240631"/>
            <a:ext cx="1628503" cy="1998173"/>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440" y="2308150"/>
            <a:ext cx="2056860" cy="1732505"/>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711" y="2085936"/>
            <a:ext cx="1600200" cy="3009900"/>
          </a:xfrm>
          <a:prstGeom prst="rect">
            <a:avLst/>
          </a:prstGeom>
        </p:spPr>
      </p:pic>
    </p:spTree>
    <p:extLst>
      <p:ext uri="{BB962C8B-B14F-4D97-AF65-F5344CB8AC3E}">
        <p14:creationId xmlns:p14="http://schemas.microsoft.com/office/powerpoint/2010/main" val="2844576221"/>
      </p:ext>
    </p:extLst>
  </p:cSld>
  <p:clrMapOvr>
    <a:masterClrMapping/>
  </p:clrMapOvr>
  <p:transition spd="slow" advTm="0">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82954"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445031" y="206330"/>
            <a:ext cx="2839239"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传统电火花加工缺陷</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3284270" y="267886"/>
            <a:ext cx="2829621" cy="338554"/>
          </a:xfrm>
          <a:prstGeom prst="rect">
            <a:avLst/>
          </a:prstGeom>
          <a:noFill/>
        </p:spPr>
        <p:txBody>
          <a:bodyPr wrap="none" rtlCol="0">
            <a:spAutoFit/>
          </a:bodyPr>
          <a:lstStyle/>
          <a:p>
            <a:r>
              <a:rPr lang="en-US" altLang="zh-CN" sz="1600" dirty="0" smtClean="0">
                <a:solidFill>
                  <a:srgbClr val="1A3F6C"/>
                </a:solidFill>
                <a:latin typeface="Kozuka Gothic Pro R" pitchFamily="34" charset="-128"/>
                <a:ea typeface="Kozuka Gothic Pro R" pitchFamily="34" charset="-128"/>
              </a:rPr>
              <a:t>TRADITIONAL EDM DEFECTS</a:t>
            </a:r>
            <a:endParaRPr lang="zh-CN" altLang="en-US" sz="1600" dirty="0">
              <a:solidFill>
                <a:srgbClr val="1A3F6C"/>
              </a:solidFill>
              <a:latin typeface="Kozuka Gothic Pro R" pitchFamily="34" charset="-128"/>
              <a:ea typeface="Kozuka Gothic Pro R" pitchFamily="34" charset="-128"/>
            </a:endParaRPr>
          </a:p>
        </p:txBody>
      </p:sp>
      <p:cxnSp>
        <p:nvCxnSpPr>
          <p:cNvPr id="28" name="直接连接符 27"/>
          <p:cNvCxnSpPr/>
          <p:nvPr/>
        </p:nvCxnSpPr>
        <p:spPr>
          <a:xfrm>
            <a:off x="3200481"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椭圆 34"/>
          <p:cNvSpPr/>
          <p:nvPr/>
        </p:nvSpPr>
        <p:spPr>
          <a:xfrm rot="5400000" flipV="1">
            <a:off x="5288392" y="2862254"/>
            <a:ext cx="1163726" cy="147637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rot="5400000">
            <a:off x="797770" y="1148711"/>
            <a:ext cx="1146479" cy="1489544"/>
            <a:chOff x="4020870" y="2194485"/>
            <a:chExt cx="1102258" cy="1432090"/>
          </a:xfrm>
          <a:effectLst>
            <a:outerShdw blurRad="444500" dist="254000" dir="8100000" algn="tr" rotWithShape="0">
              <a:prstClr val="black">
                <a:alpha val="50000"/>
              </a:prstClr>
            </a:outerShdw>
          </a:effectLst>
        </p:grpSpPr>
        <p:sp>
          <p:nvSpPr>
            <p:cNvPr id="45"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TextBox 74"/>
          <p:cNvSpPr txBox="1"/>
          <p:nvPr/>
        </p:nvSpPr>
        <p:spPr>
          <a:xfrm>
            <a:off x="8323990" y="6382589"/>
            <a:ext cx="877163" cy="369332"/>
          </a:xfrm>
          <a:prstGeom prst="rect">
            <a:avLst/>
          </a:prstGeom>
          <a:noFill/>
        </p:spPr>
        <p:txBody>
          <a:bodyPr wrap="none" rtlCol="0">
            <a:spAutoFit/>
          </a:bodyPr>
          <a:lstStyle/>
          <a:p>
            <a:r>
              <a:rPr lang="zh-CN" altLang="en-US" dirty="0"/>
              <a:t>延时符</a:t>
            </a:r>
          </a:p>
        </p:txBody>
      </p:sp>
      <p:grpSp>
        <p:nvGrpSpPr>
          <p:cNvPr id="22" name="组合 21"/>
          <p:cNvGrpSpPr/>
          <p:nvPr/>
        </p:nvGrpSpPr>
        <p:grpSpPr>
          <a:xfrm>
            <a:off x="2183523" y="1405050"/>
            <a:ext cx="4125416" cy="1224902"/>
            <a:chOff x="4304043" y="1286668"/>
            <a:chExt cx="3837944" cy="2757793"/>
          </a:xfrm>
          <a:effectLst>
            <a:outerShdw blurRad="381000" dist="254000" dir="8100000" algn="tr" rotWithShape="0">
              <a:prstClr val="black">
                <a:alpha val="40000"/>
              </a:prstClr>
            </a:outerShdw>
          </a:effectLst>
        </p:grpSpPr>
        <p:sp>
          <p:nvSpPr>
            <p:cNvPr id="23" name="圆角矩形 2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361585" y="3036611"/>
            <a:ext cx="4692760" cy="1224902"/>
            <a:chOff x="4304043" y="1286668"/>
            <a:chExt cx="3837944" cy="2757793"/>
          </a:xfrm>
          <a:effectLst>
            <a:outerShdw blurRad="381000" dist="254000" dir="8100000" algn="tr" rotWithShape="0">
              <a:prstClr val="black">
                <a:alpha val="40000"/>
              </a:prstClr>
            </a:outerShdw>
          </a:effectLst>
        </p:grpSpPr>
        <p:sp>
          <p:nvSpPr>
            <p:cNvPr id="31" name="圆角矩形 3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4351930" y="1330004"/>
              <a:ext cx="3742172" cy="2671122"/>
            </a:xfrm>
            <a:prstGeom prst="round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TextBox 23"/>
          <p:cNvSpPr>
            <a:spLocks noChangeArrowheads="1"/>
          </p:cNvSpPr>
          <p:nvPr/>
        </p:nvSpPr>
        <p:spPr bwMode="auto">
          <a:xfrm>
            <a:off x="2450215" y="1552399"/>
            <a:ext cx="459495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228600" indent="-228600" algn="just">
              <a:buFont typeface="+mj-lt"/>
              <a:buAutoNum type="arabicPeriod"/>
            </a:pPr>
            <a:r>
              <a:rPr lang="zh-CN" altLang="en-US" sz="1200" dirty="0" smtClean="0">
                <a:latin typeface="微软雅黑" pitchFamily="34" charset="-122"/>
                <a:ea typeface="微软雅黑" pitchFamily="34" charset="-122"/>
                <a:sym typeface="微软雅黑" pitchFamily="34" charset="-122"/>
              </a:rPr>
              <a:t>电极制备工艺复杂，尤其是直径较细的电极</a:t>
            </a:r>
            <a:endParaRPr lang="en-US" altLang="zh-CN" sz="1200" dirty="0" smtClean="0">
              <a:latin typeface="微软雅黑" pitchFamily="34" charset="-122"/>
              <a:ea typeface="微软雅黑" pitchFamily="34" charset="-122"/>
              <a:sym typeface="微软雅黑" pitchFamily="34" charset="-122"/>
            </a:endParaRPr>
          </a:p>
          <a:p>
            <a:pPr marL="228600" indent="-228600" algn="just">
              <a:buFont typeface="+mj-lt"/>
              <a:buAutoNum type="arabicPeriod"/>
            </a:pPr>
            <a:endParaRPr lang="en-US" altLang="zh-CN" sz="1200" dirty="0">
              <a:latin typeface="微软雅黑" pitchFamily="34" charset="-122"/>
              <a:ea typeface="微软雅黑" pitchFamily="34" charset="-122"/>
              <a:sym typeface="微软雅黑" pitchFamily="34" charset="-122"/>
            </a:endParaRPr>
          </a:p>
          <a:p>
            <a:pPr marL="228600" indent="-228600" algn="just">
              <a:buFont typeface="+mj-lt"/>
              <a:buAutoNum type="arabicPeriod"/>
            </a:pPr>
            <a:r>
              <a:rPr lang="zh-CN" altLang="en-US" sz="1200" dirty="0" smtClean="0">
                <a:latin typeface="微软雅黑" pitchFamily="34" charset="-122"/>
                <a:ea typeface="微软雅黑" pitchFamily="34" charset="-122"/>
                <a:sym typeface="微软雅黑" pitchFamily="34" charset="-122"/>
              </a:rPr>
              <a:t>制作过程中容易出现断裂、直径不一致等现象</a:t>
            </a:r>
            <a:endParaRPr lang="en-US" altLang="zh-CN" sz="1200" dirty="0" smtClean="0">
              <a:latin typeface="微软雅黑" pitchFamily="34" charset="-122"/>
              <a:ea typeface="微软雅黑" pitchFamily="34" charset="-122"/>
              <a:sym typeface="微软雅黑" pitchFamily="34" charset="-122"/>
            </a:endParaRPr>
          </a:p>
          <a:p>
            <a:pPr marL="228600" indent="-228600" algn="just">
              <a:buFont typeface="+mj-lt"/>
              <a:buAutoNum type="arabicPeriod"/>
            </a:pPr>
            <a:endParaRPr lang="en-US" altLang="zh-CN" sz="1200" dirty="0">
              <a:latin typeface="微软雅黑" pitchFamily="34" charset="-122"/>
              <a:ea typeface="微软雅黑" pitchFamily="34" charset="-122"/>
              <a:sym typeface="微软雅黑" pitchFamily="34" charset="-122"/>
            </a:endParaRPr>
          </a:p>
          <a:p>
            <a:pPr marL="228600" indent="-228600" algn="just">
              <a:buFont typeface="+mj-lt"/>
              <a:buAutoNum type="arabicPeriod"/>
            </a:pPr>
            <a:r>
              <a:rPr lang="zh-CN" altLang="en-US" sz="1200" dirty="0" smtClean="0">
                <a:latin typeface="微软雅黑" pitchFamily="34" charset="-122"/>
                <a:ea typeface="微软雅黑" pitchFamily="34" charset="-122"/>
                <a:sym typeface="微软雅黑" pitchFamily="34" charset="-122"/>
              </a:rPr>
              <a:t>较细的电极在夹持方面较为困难</a:t>
            </a:r>
            <a:endParaRPr lang="en-US" altLang="zh-CN" sz="1200" dirty="0" smtClean="0">
              <a:latin typeface="微软雅黑" pitchFamily="34" charset="-122"/>
              <a:ea typeface="微软雅黑" pitchFamily="34" charset="-122"/>
              <a:sym typeface="微软雅黑" pitchFamily="34" charset="-122"/>
            </a:endParaRPr>
          </a:p>
        </p:txBody>
      </p:sp>
      <p:sp>
        <p:nvSpPr>
          <p:cNvPr id="38" name="TextBox 24"/>
          <p:cNvSpPr>
            <a:spLocks noChangeArrowheads="1"/>
          </p:cNvSpPr>
          <p:nvPr/>
        </p:nvSpPr>
        <p:spPr bwMode="auto">
          <a:xfrm>
            <a:off x="815448" y="1524151"/>
            <a:ext cx="8747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400" b="1" dirty="0" smtClean="0">
                <a:latin typeface="微软雅黑" pitchFamily="34" charset="-122"/>
                <a:ea typeface="微软雅黑" pitchFamily="34" charset="-122"/>
              </a:rPr>
              <a:t>电极制备</a:t>
            </a:r>
            <a:endParaRPr lang="zh-CN" altLang="en-US" sz="2400" b="1" dirty="0">
              <a:latin typeface="微软雅黑" pitchFamily="34" charset="-122"/>
              <a:ea typeface="微软雅黑" pitchFamily="34" charset="-122"/>
            </a:endParaRPr>
          </a:p>
        </p:txBody>
      </p:sp>
      <p:sp>
        <p:nvSpPr>
          <p:cNvPr id="39" name="TextBox 31"/>
          <p:cNvSpPr>
            <a:spLocks noChangeArrowheads="1"/>
          </p:cNvSpPr>
          <p:nvPr/>
        </p:nvSpPr>
        <p:spPr bwMode="auto">
          <a:xfrm>
            <a:off x="5656007" y="3224572"/>
            <a:ext cx="87471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400" b="1" dirty="0" smtClean="0">
                <a:solidFill>
                  <a:schemeClr val="bg1"/>
                </a:solidFill>
                <a:latin typeface="微软雅黑" pitchFamily="34" charset="-122"/>
                <a:ea typeface="微软雅黑" pitchFamily="34" charset="-122"/>
              </a:rPr>
              <a:t>电极损耗</a:t>
            </a:r>
            <a:endParaRPr lang="zh-CN" altLang="en-US" sz="2400" b="1" dirty="0">
              <a:solidFill>
                <a:schemeClr val="bg1"/>
              </a:solidFill>
              <a:latin typeface="微软雅黑" pitchFamily="34" charset="-122"/>
              <a:ea typeface="微软雅黑" pitchFamily="34" charset="-122"/>
            </a:endParaRPr>
          </a:p>
        </p:txBody>
      </p:sp>
      <p:sp>
        <p:nvSpPr>
          <p:cNvPr id="40" name="TextBox 25"/>
          <p:cNvSpPr>
            <a:spLocks noChangeArrowheads="1"/>
          </p:cNvSpPr>
          <p:nvPr/>
        </p:nvSpPr>
        <p:spPr bwMode="auto">
          <a:xfrm>
            <a:off x="695020" y="3187397"/>
            <a:ext cx="350437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228600" indent="-228600" algn="just">
              <a:buFont typeface="+mj-lt"/>
              <a:buAutoNum type="arabicPeriod"/>
            </a:pPr>
            <a:r>
              <a:rPr lang="zh-CN" altLang="en-US" sz="1200" b="1" dirty="0" smtClean="0">
                <a:solidFill>
                  <a:srgbClr val="C1DCED"/>
                </a:solidFill>
                <a:latin typeface="微软雅黑" pitchFamily="34" charset="-122"/>
                <a:ea typeface="微软雅黑" pitchFamily="34" charset="-122"/>
                <a:sym typeface="微软雅黑" pitchFamily="34" charset="-122"/>
              </a:rPr>
              <a:t>电极损耗会影响加工精度</a:t>
            </a:r>
            <a:endParaRPr lang="en-US" altLang="zh-CN" sz="1200" b="1" dirty="0" smtClean="0">
              <a:solidFill>
                <a:srgbClr val="C1DCED"/>
              </a:solidFill>
              <a:latin typeface="微软雅黑" pitchFamily="34" charset="-122"/>
              <a:ea typeface="微软雅黑" pitchFamily="34" charset="-122"/>
              <a:sym typeface="微软雅黑" pitchFamily="34" charset="-122"/>
            </a:endParaRPr>
          </a:p>
          <a:p>
            <a:pPr marL="228600" indent="-228600" algn="just">
              <a:buFont typeface="+mj-lt"/>
              <a:buAutoNum type="arabicPeriod"/>
            </a:pPr>
            <a:endParaRPr lang="en-US" altLang="zh-CN" sz="1200" b="1" dirty="0">
              <a:solidFill>
                <a:srgbClr val="C1DCED"/>
              </a:solidFill>
              <a:latin typeface="微软雅黑" pitchFamily="34" charset="-122"/>
              <a:ea typeface="微软雅黑" pitchFamily="34" charset="-122"/>
              <a:sym typeface="微软雅黑" pitchFamily="34" charset="-122"/>
            </a:endParaRPr>
          </a:p>
          <a:p>
            <a:pPr marL="228600" indent="-228600" algn="just">
              <a:buFont typeface="+mj-lt"/>
              <a:buAutoNum type="arabicPeriod"/>
            </a:pPr>
            <a:r>
              <a:rPr lang="zh-CN" altLang="en-US" sz="1200" b="1" dirty="0" smtClean="0">
                <a:solidFill>
                  <a:srgbClr val="C1DCED"/>
                </a:solidFill>
                <a:latin typeface="微软雅黑" pitchFamily="34" charset="-122"/>
                <a:ea typeface="微软雅黑" pitchFamily="34" charset="-122"/>
                <a:sym typeface="微软雅黑" pitchFamily="34" charset="-122"/>
              </a:rPr>
              <a:t>随着加工的进行，损耗会更加严重</a:t>
            </a:r>
            <a:endParaRPr lang="en-US" altLang="zh-CN" sz="1200" b="1" dirty="0" smtClean="0">
              <a:solidFill>
                <a:srgbClr val="C1DCED"/>
              </a:solidFill>
              <a:latin typeface="微软雅黑" pitchFamily="34" charset="-122"/>
              <a:ea typeface="微软雅黑" pitchFamily="34" charset="-122"/>
              <a:sym typeface="微软雅黑" pitchFamily="34" charset="-122"/>
            </a:endParaRPr>
          </a:p>
          <a:p>
            <a:pPr marL="228600" indent="-228600" algn="just">
              <a:buFont typeface="+mj-lt"/>
              <a:buAutoNum type="arabicPeriod"/>
            </a:pPr>
            <a:endParaRPr lang="en-US" altLang="zh-CN" sz="1200" b="1" dirty="0">
              <a:solidFill>
                <a:srgbClr val="C1DCED"/>
              </a:solidFill>
              <a:latin typeface="微软雅黑" pitchFamily="34" charset="-122"/>
              <a:ea typeface="微软雅黑" pitchFamily="34" charset="-122"/>
              <a:sym typeface="微软雅黑" pitchFamily="34" charset="-122"/>
            </a:endParaRPr>
          </a:p>
          <a:p>
            <a:pPr marL="228600" indent="-228600" algn="just">
              <a:buFont typeface="+mj-lt"/>
              <a:buAutoNum type="arabicPeriod"/>
            </a:pPr>
            <a:r>
              <a:rPr lang="zh-CN" altLang="en-US" sz="1200" b="1" dirty="0" smtClean="0">
                <a:solidFill>
                  <a:srgbClr val="C1DCED"/>
                </a:solidFill>
                <a:latin typeface="微软雅黑" pitchFamily="34" charset="-122"/>
                <a:ea typeface="微软雅黑" pitchFamily="34" charset="-122"/>
                <a:sym typeface="微软雅黑" pitchFamily="34" charset="-122"/>
              </a:rPr>
              <a:t>电极直径过细更加增大了电极损耗比</a:t>
            </a:r>
            <a:endParaRPr lang="en-US" altLang="zh-CN" sz="1200" b="1" dirty="0">
              <a:solidFill>
                <a:srgbClr val="C1DCED"/>
              </a:solidFill>
              <a:latin typeface="微软雅黑" pitchFamily="34" charset="-122"/>
              <a:ea typeface="微软雅黑" pitchFamily="34" charset="-122"/>
              <a:sym typeface="微软雅黑" pitchFamily="34" charset="-122"/>
            </a:endParaRPr>
          </a:p>
        </p:txBody>
      </p:sp>
      <p:sp>
        <p:nvSpPr>
          <p:cNvPr id="34"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669796438"/>
      </p:ext>
    </p:extLst>
  </p:cSld>
  <p:clrMapOvr>
    <a:masterClrMapping/>
  </p:clrMapOvr>
  <p:transition spd="slow" advTm="0">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82960"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445037" y="206330"/>
            <a:ext cx="2544286"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电极制备研究现状</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3009756" y="267886"/>
            <a:ext cx="2246128" cy="338554"/>
          </a:xfrm>
          <a:prstGeom prst="rect">
            <a:avLst/>
          </a:prstGeom>
          <a:noFill/>
        </p:spPr>
        <p:txBody>
          <a:bodyPr wrap="none" rtlCol="0">
            <a:spAutoFit/>
          </a:bodyPr>
          <a:lstStyle/>
          <a:p>
            <a:r>
              <a:rPr lang="en-US" altLang="zh-CN" sz="1600" dirty="0" smtClean="0">
                <a:solidFill>
                  <a:srgbClr val="1A3F6C"/>
                </a:solidFill>
                <a:latin typeface="Kozuka Gothic Pro R" pitchFamily="34" charset="-128"/>
                <a:ea typeface="Kozuka Gothic Pro R" pitchFamily="34" charset="-128"/>
              </a:rPr>
              <a:t>REALATED RESEARCH</a:t>
            </a:r>
            <a:endParaRPr lang="zh-CN" altLang="en-US" sz="1600" dirty="0">
              <a:solidFill>
                <a:srgbClr val="1A3F6C"/>
              </a:solidFill>
              <a:latin typeface="Kozuka Gothic Pro R" pitchFamily="34" charset="-128"/>
              <a:ea typeface="Kozuka Gothic Pro R" pitchFamily="34" charset="-128"/>
            </a:endParaRPr>
          </a:p>
        </p:txBody>
      </p:sp>
      <p:cxnSp>
        <p:nvCxnSpPr>
          <p:cNvPr id="28" name="直接连接符 27"/>
          <p:cNvCxnSpPr/>
          <p:nvPr/>
        </p:nvCxnSpPr>
        <p:spPr>
          <a:xfrm>
            <a:off x="2898803"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323990" y="6382589"/>
            <a:ext cx="877163" cy="369332"/>
          </a:xfrm>
          <a:prstGeom prst="rect">
            <a:avLst/>
          </a:prstGeom>
          <a:noFill/>
        </p:spPr>
        <p:txBody>
          <a:bodyPr wrap="none" rtlCol="0">
            <a:spAutoFit/>
          </a:bodyPr>
          <a:lstStyle/>
          <a:p>
            <a:r>
              <a:rPr lang="zh-CN" altLang="en-US" dirty="0"/>
              <a:t>延时符</a:t>
            </a:r>
          </a:p>
        </p:txBody>
      </p:sp>
      <p:sp>
        <p:nvSpPr>
          <p:cNvPr id="4" name="TextBox 3"/>
          <p:cNvSpPr txBox="1"/>
          <p:nvPr/>
        </p:nvSpPr>
        <p:spPr>
          <a:xfrm>
            <a:off x="2168155" y="804206"/>
            <a:ext cx="1683202" cy="338554"/>
          </a:xfrm>
          <a:prstGeom prst="rect">
            <a:avLst/>
          </a:prstGeom>
          <a:noFill/>
        </p:spPr>
        <p:txBody>
          <a:bodyPr wrap="square" rtlCol="0">
            <a:spAutoFit/>
          </a:bodyPr>
          <a:lstStyle/>
          <a:p>
            <a:r>
              <a:rPr lang="zh-CN" altLang="en-US" sz="1600" b="1" dirty="0" smtClean="0">
                <a:solidFill>
                  <a:srgbClr val="1A3F6C"/>
                </a:solidFill>
              </a:rPr>
              <a:t>研究现状一</a:t>
            </a:r>
            <a:r>
              <a:rPr lang="zh-CN" altLang="en-US" sz="1600" b="1" dirty="0">
                <a:solidFill>
                  <a:srgbClr val="1A3F6C"/>
                </a:solidFill>
              </a:rPr>
              <a:t>：</a:t>
            </a:r>
          </a:p>
        </p:txBody>
      </p:sp>
      <p:sp>
        <p:nvSpPr>
          <p:cNvPr id="5" name="TextBox 4"/>
          <p:cNvSpPr txBox="1"/>
          <p:nvPr/>
        </p:nvSpPr>
        <p:spPr>
          <a:xfrm>
            <a:off x="2164037" y="1088198"/>
            <a:ext cx="2550695" cy="1052596"/>
          </a:xfrm>
          <a:prstGeom prst="rect">
            <a:avLst/>
          </a:prstGeom>
          <a:noFill/>
        </p:spPr>
        <p:txBody>
          <a:bodyPr wrap="square" rtlCol="0">
            <a:spAutoFit/>
          </a:bodyPr>
          <a:lstStyle>
            <a:defPPr>
              <a:defRPr lang="zh-CN"/>
            </a:defPPr>
            <a:lvl1pPr>
              <a:lnSpc>
                <a:spcPct val="130000"/>
              </a:lnSpc>
              <a:defRPr sz="800">
                <a:solidFill>
                  <a:schemeClr val="tx1">
                    <a:lumMod val="65000"/>
                    <a:lumOff val="35000"/>
                  </a:schemeClr>
                </a:solidFill>
                <a:latin typeface="微软雅黑" pitchFamily="34" charset="-122"/>
                <a:ea typeface="微软雅黑" pitchFamily="34" charset="-122"/>
              </a:defRPr>
            </a:lvl1pPr>
          </a:lstStyle>
          <a:p>
            <a:r>
              <a:rPr lang="zh-CN" altLang="zh-CN" sz="1200" dirty="0">
                <a:solidFill>
                  <a:schemeClr val="tx1"/>
                </a:solidFill>
              </a:rPr>
              <a:t>日本京都工艺纤维大学的</a:t>
            </a:r>
            <a:r>
              <a:rPr lang="en-US" altLang="zh-CN" sz="1200" dirty="0">
                <a:solidFill>
                  <a:schemeClr val="tx1"/>
                </a:solidFill>
              </a:rPr>
              <a:t>K. </a:t>
            </a:r>
            <a:r>
              <a:rPr lang="en-US" altLang="zh-CN" sz="1200" dirty="0" err="1">
                <a:solidFill>
                  <a:schemeClr val="tx1"/>
                </a:solidFill>
              </a:rPr>
              <a:t>Egashira</a:t>
            </a:r>
            <a:r>
              <a:rPr lang="zh-CN" altLang="zh-CN" sz="1200" dirty="0">
                <a:solidFill>
                  <a:schemeClr val="tx1"/>
                </a:solidFill>
              </a:rPr>
              <a:t>等人利用线电极电火花磨削法和电化学法结合加工出了直径为亚微米级的电极</a:t>
            </a:r>
            <a:endParaRPr lang="en-US" altLang="zh-CN" sz="1200" dirty="0">
              <a:solidFill>
                <a:schemeClr val="tx1"/>
              </a:solidFill>
            </a:endParaRPr>
          </a:p>
        </p:txBody>
      </p:sp>
      <p:sp>
        <p:nvSpPr>
          <p:cNvPr id="61" name="TextBox 60"/>
          <p:cNvSpPr txBox="1"/>
          <p:nvPr/>
        </p:nvSpPr>
        <p:spPr>
          <a:xfrm>
            <a:off x="2108404" y="2269891"/>
            <a:ext cx="1683202" cy="338554"/>
          </a:xfrm>
          <a:prstGeom prst="rect">
            <a:avLst/>
          </a:prstGeom>
          <a:noFill/>
        </p:spPr>
        <p:txBody>
          <a:bodyPr wrap="square" rtlCol="0">
            <a:spAutoFit/>
          </a:bodyPr>
          <a:lstStyle/>
          <a:p>
            <a:r>
              <a:rPr lang="zh-CN" altLang="en-US" sz="1600" b="1" dirty="0">
                <a:solidFill>
                  <a:srgbClr val="1A3F6C"/>
                </a:solidFill>
              </a:rPr>
              <a:t>研究现状二：</a:t>
            </a:r>
          </a:p>
        </p:txBody>
      </p:sp>
      <p:sp>
        <p:nvSpPr>
          <p:cNvPr id="62" name="TextBox 61"/>
          <p:cNvSpPr txBox="1"/>
          <p:nvPr/>
        </p:nvSpPr>
        <p:spPr>
          <a:xfrm>
            <a:off x="2210457" y="2503670"/>
            <a:ext cx="2335995" cy="1052596"/>
          </a:xfrm>
          <a:prstGeom prst="rect">
            <a:avLst/>
          </a:prstGeom>
          <a:noFill/>
        </p:spPr>
        <p:txBody>
          <a:bodyPr wrap="square" rtlCol="0">
            <a:spAutoFit/>
          </a:bodyPr>
          <a:lstStyle/>
          <a:p>
            <a:pPr>
              <a:lnSpc>
                <a:spcPct val="130000"/>
              </a:lnSpc>
            </a:pPr>
            <a:r>
              <a:rPr lang="zh-CN" altLang="zh-CN" sz="1200" dirty="0">
                <a:latin typeface="微软雅黑" panose="020B0503020204020204" pitchFamily="34" charset="-122"/>
                <a:ea typeface="微软雅黑" panose="020B0503020204020204" pitchFamily="34" charset="-122"/>
              </a:rPr>
              <a:t>贾宝贤等人提出了利用提出了切向进料的方法来控制微棒的成品尺寸，并采用这种方法，加工出直径</a:t>
            </a:r>
            <a:r>
              <a:rPr lang="en-US" altLang="zh-CN" sz="1200" dirty="0">
                <a:latin typeface="微软雅黑" panose="020B0503020204020204" pitchFamily="34" charset="-122"/>
                <a:ea typeface="微软雅黑" panose="020B0503020204020204" pitchFamily="34" charset="-122"/>
              </a:rPr>
              <a:t>5 </a:t>
            </a:r>
            <a:r>
              <a:rPr lang="en-US" altLang="zh-CN" sz="1200" dirty="0" err="1">
                <a:latin typeface="微软雅黑" panose="020B0503020204020204" pitchFamily="34" charset="-122"/>
                <a:ea typeface="微软雅黑" panose="020B0503020204020204" pitchFamily="34" charset="-122"/>
              </a:rPr>
              <a:t>μm</a:t>
            </a:r>
            <a:r>
              <a:rPr lang="zh-CN" altLang="zh-CN" sz="1200" dirty="0">
                <a:latin typeface="微软雅黑" panose="020B0503020204020204" pitchFamily="34" charset="-122"/>
                <a:ea typeface="微软雅黑" panose="020B0503020204020204" pitchFamily="34" charset="-122"/>
              </a:rPr>
              <a:t>的微细</a:t>
            </a:r>
            <a:r>
              <a:rPr lang="zh-CN" altLang="zh-CN" sz="1200" dirty="0" smtClean="0">
                <a:latin typeface="微软雅黑" panose="020B0503020204020204" pitchFamily="34" charset="-122"/>
                <a:ea typeface="微软雅黑" panose="020B0503020204020204" pitchFamily="34" charset="-122"/>
              </a:rPr>
              <a:t>电极</a:t>
            </a:r>
            <a:endParaRPr lang="en-US" altLang="zh-CN" sz="1200" dirty="0">
              <a:latin typeface="微软雅黑" pitchFamily="34" charset="-122"/>
              <a:ea typeface="微软雅黑" pitchFamily="34" charset="-122"/>
            </a:endParaRPr>
          </a:p>
        </p:txBody>
      </p:sp>
      <p:sp>
        <p:nvSpPr>
          <p:cNvPr id="63" name="TextBox 62"/>
          <p:cNvSpPr txBox="1"/>
          <p:nvPr/>
        </p:nvSpPr>
        <p:spPr>
          <a:xfrm>
            <a:off x="4139649" y="3895736"/>
            <a:ext cx="1683202" cy="338554"/>
          </a:xfrm>
          <a:prstGeom prst="rect">
            <a:avLst/>
          </a:prstGeom>
          <a:noFill/>
        </p:spPr>
        <p:txBody>
          <a:bodyPr wrap="square" rtlCol="0">
            <a:spAutoFit/>
          </a:bodyPr>
          <a:lstStyle/>
          <a:p>
            <a:r>
              <a:rPr lang="zh-CN" altLang="en-US" sz="1600" b="1" dirty="0">
                <a:solidFill>
                  <a:srgbClr val="1A3F6C"/>
                </a:solidFill>
              </a:rPr>
              <a:t>研究现状三：</a:t>
            </a:r>
          </a:p>
        </p:txBody>
      </p:sp>
      <p:sp>
        <p:nvSpPr>
          <p:cNvPr id="64" name="TextBox 63"/>
          <p:cNvSpPr txBox="1"/>
          <p:nvPr/>
        </p:nvSpPr>
        <p:spPr>
          <a:xfrm>
            <a:off x="4241702" y="4129515"/>
            <a:ext cx="2550695" cy="812530"/>
          </a:xfrm>
          <a:prstGeom prst="rect">
            <a:avLst/>
          </a:prstGeom>
          <a:noFill/>
        </p:spPr>
        <p:txBody>
          <a:bodyPr wrap="square" rtlCol="0">
            <a:spAutoFit/>
          </a:bodyPr>
          <a:lstStyle/>
          <a:p>
            <a:pPr>
              <a:lnSpc>
                <a:spcPct val="130000"/>
              </a:lnSpc>
            </a:pPr>
            <a:r>
              <a:rPr lang="zh-CN" altLang="zh-CN" sz="1200" dirty="0">
                <a:latin typeface="微软雅黑" panose="020B0503020204020204" pitchFamily="34" charset="-122"/>
                <a:ea typeface="微软雅黑" panose="020B0503020204020204" pitchFamily="34" charset="-122"/>
              </a:rPr>
              <a:t>李刚博士则采用刃口电火花磨削方法，并加工出直径</a:t>
            </a:r>
            <a:r>
              <a:rPr lang="en-US" altLang="zh-CN" sz="1200" dirty="0">
                <a:latin typeface="微软雅黑" panose="020B0503020204020204" pitchFamily="34" charset="-122"/>
                <a:ea typeface="微软雅黑" panose="020B0503020204020204" pitchFamily="34" charset="-122"/>
              </a:rPr>
              <a:t>3.5 </a:t>
            </a:r>
            <a:r>
              <a:rPr lang="en-US" altLang="zh-CN" sz="1200" dirty="0" err="1">
                <a:latin typeface="微软雅黑" panose="020B0503020204020204" pitchFamily="34" charset="-122"/>
                <a:ea typeface="微软雅黑" panose="020B0503020204020204" pitchFamily="34" charset="-122"/>
              </a:rPr>
              <a:t>μm</a:t>
            </a:r>
            <a:r>
              <a:rPr lang="zh-CN" altLang="zh-CN" sz="1200" dirty="0">
                <a:latin typeface="微软雅黑" panose="020B0503020204020204" pitchFamily="34" charset="-122"/>
                <a:ea typeface="微软雅黑" panose="020B0503020204020204" pitchFamily="34" charset="-122"/>
              </a:rPr>
              <a:t>的微细电极</a:t>
            </a:r>
            <a:endParaRPr lang="en-US" altLang="zh-CN" sz="1200" dirty="0">
              <a:latin typeface="微软雅黑" pitchFamily="34" charset="-122"/>
              <a:ea typeface="微软雅黑" pitchFamily="34" charset="-122"/>
            </a:endParaRPr>
          </a:p>
        </p:txBody>
      </p:sp>
      <p:sp>
        <p:nvSpPr>
          <p:cNvPr id="65" name="TextBox 64"/>
          <p:cNvSpPr txBox="1"/>
          <p:nvPr/>
        </p:nvSpPr>
        <p:spPr>
          <a:xfrm>
            <a:off x="4836829" y="2549127"/>
            <a:ext cx="1683202" cy="338554"/>
          </a:xfrm>
          <a:prstGeom prst="rect">
            <a:avLst/>
          </a:prstGeom>
          <a:noFill/>
        </p:spPr>
        <p:txBody>
          <a:bodyPr wrap="square" rtlCol="0">
            <a:spAutoFit/>
          </a:bodyPr>
          <a:lstStyle/>
          <a:p>
            <a:r>
              <a:rPr lang="zh-CN" altLang="en-US" sz="1600" b="1" dirty="0">
                <a:solidFill>
                  <a:srgbClr val="1A3F6C"/>
                </a:solidFill>
              </a:rPr>
              <a:t>研究</a:t>
            </a:r>
            <a:r>
              <a:rPr lang="zh-CN" altLang="en-US" sz="1600" b="1" dirty="0" smtClean="0">
                <a:solidFill>
                  <a:srgbClr val="1A3F6C"/>
                </a:solidFill>
              </a:rPr>
              <a:t>现状四：</a:t>
            </a:r>
            <a:endParaRPr lang="zh-CN" altLang="en-US" sz="1600" b="1" dirty="0">
              <a:solidFill>
                <a:srgbClr val="1A3F6C"/>
              </a:solidFill>
            </a:endParaRPr>
          </a:p>
        </p:txBody>
      </p:sp>
      <p:sp>
        <p:nvSpPr>
          <p:cNvPr id="66" name="TextBox 65"/>
          <p:cNvSpPr txBox="1"/>
          <p:nvPr/>
        </p:nvSpPr>
        <p:spPr>
          <a:xfrm>
            <a:off x="4777194" y="2823689"/>
            <a:ext cx="2033214" cy="1052596"/>
          </a:xfrm>
          <a:prstGeom prst="rect">
            <a:avLst/>
          </a:prstGeom>
          <a:noFill/>
        </p:spPr>
        <p:txBody>
          <a:bodyPr wrap="square" rtlCol="0">
            <a:spAutoFit/>
          </a:bodyPr>
          <a:lstStyle/>
          <a:p>
            <a:pPr>
              <a:lnSpc>
                <a:spcPct val="130000"/>
              </a:lnSpc>
            </a:pPr>
            <a:r>
              <a:rPr lang="zh-CN" altLang="en-US" sz="1200" dirty="0" smtClean="0">
                <a:latin typeface="微软雅黑" panose="020B0503020204020204" pitchFamily="34" charset="-122"/>
                <a:ea typeface="微软雅黑" panose="020B0503020204020204" pitchFamily="34" charset="-122"/>
              </a:rPr>
              <a:t>基于 </a:t>
            </a:r>
            <a:r>
              <a:rPr lang="en-US" altLang="zh-CN" sz="1200" dirty="0" smtClean="0">
                <a:latin typeface="微软雅黑" panose="020B0503020204020204" pitchFamily="34" charset="-122"/>
                <a:ea typeface="微软雅黑" panose="020B0503020204020204" pitchFamily="34" charset="-122"/>
              </a:rPr>
              <a:t>RP </a:t>
            </a:r>
            <a:r>
              <a:rPr lang="zh-CN" altLang="en-US" sz="1200" dirty="0">
                <a:latin typeface="微软雅黑" panose="020B0503020204020204" pitchFamily="34" charset="-122"/>
                <a:ea typeface="微软雅黑" panose="020B0503020204020204" pitchFamily="34" charset="-122"/>
              </a:rPr>
              <a:t>技术的</a:t>
            </a:r>
            <a:r>
              <a:rPr lang="zh-CN" altLang="en-US" sz="1200" dirty="0" smtClean="0">
                <a:latin typeface="微软雅黑" panose="020B0503020204020204" pitchFamily="34" charset="-122"/>
                <a:ea typeface="微软雅黑" panose="020B0503020204020204" pitchFamily="34" charset="-122"/>
              </a:rPr>
              <a:t>快速模具制造以及高频振动加工，极大地缩短了电极制作周期</a:t>
            </a:r>
            <a:r>
              <a:rPr lang="zh-CN" altLang="en-US" sz="1200" dirty="0">
                <a:latin typeface="微软雅黑" panose="020B0503020204020204" pitchFamily="34" charset="-122"/>
                <a:ea typeface="微软雅黑" panose="020B0503020204020204" pitchFamily="34" charset="-122"/>
              </a:rPr>
              <a:t/>
            </a:r>
            <a:br>
              <a:rPr lang="zh-CN" altLang="en-US" sz="1200" dirty="0">
                <a:latin typeface="微软雅黑" panose="020B0503020204020204" pitchFamily="34" charset="-122"/>
                <a:ea typeface="微软雅黑" panose="020B0503020204020204" pitchFamily="34" charset="-122"/>
              </a:rPr>
            </a:br>
            <a:endParaRPr lang="en-US" altLang="zh-CN" sz="1200" dirty="0">
              <a:latin typeface="微软雅黑" pitchFamily="34" charset="-122"/>
              <a:ea typeface="微软雅黑" pitchFamily="34" charset="-122"/>
            </a:endParaRPr>
          </a:p>
        </p:txBody>
      </p:sp>
      <p:sp>
        <p:nvSpPr>
          <p:cNvPr id="2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91221" y="1036706"/>
            <a:ext cx="1925569" cy="894983"/>
          </a:xfrm>
          <a:prstGeom prst="rect">
            <a:avLst/>
          </a:prstGeom>
        </p:spPr>
      </p:pic>
      <p:pic>
        <p:nvPicPr>
          <p:cNvPr id="3" name="图片 2"/>
          <p:cNvPicPr>
            <a:picLocks noChangeAspect="1"/>
          </p:cNvPicPr>
          <p:nvPr/>
        </p:nvPicPr>
        <p:blipFill>
          <a:blip r:embed="rId5"/>
          <a:stretch>
            <a:fillRect/>
          </a:stretch>
        </p:blipFill>
        <p:spPr>
          <a:xfrm>
            <a:off x="57340" y="2257645"/>
            <a:ext cx="2077440" cy="1458514"/>
          </a:xfrm>
          <a:prstGeom prst="rect">
            <a:avLst/>
          </a:prstGeom>
        </p:spPr>
      </p:pic>
      <p:pic>
        <p:nvPicPr>
          <p:cNvPr id="6" name="图片 5"/>
          <p:cNvPicPr>
            <a:picLocks noChangeAspect="1"/>
          </p:cNvPicPr>
          <p:nvPr/>
        </p:nvPicPr>
        <p:blipFill>
          <a:blip r:embed="rId6"/>
          <a:stretch>
            <a:fillRect/>
          </a:stretch>
        </p:blipFill>
        <p:spPr>
          <a:xfrm>
            <a:off x="155064" y="3833859"/>
            <a:ext cx="4010207" cy="1201907"/>
          </a:xfrm>
          <a:prstGeom prst="rect">
            <a:avLst/>
          </a:prstGeom>
        </p:spPr>
      </p:pic>
      <p:pic>
        <p:nvPicPr>
          <p:cNvPr id="7" name="图片 6"/>
          <p:cNvPicPr>
            <a:picLocks noChangeAspect="1"/>
          </p:cNvPicPr>
          <p:nvPr/>
        </p:nvPicPr>
        <p:blipFill>
          <a:blip r:embed="rId7">
            <a:clrChange>
              <a:clrFrom>
                <a:srgbClr val="FFFFFF"/>
              </a:clrFrom>
              <a:clrTo>
                <a:srgbClr val="FFFFFF">
                  <a:alpha val="0"/>
                </a:srgbClr>
              </a:clrTo>
            </a:clrChange>
          </a:blip>
          <a:stretch>
            <a:fillRect/>
          </a:stretch>
        </p:blipFill>
        <p:spPr>
          <a:xfrm>
            <a:off x="4659853" y="752306"/>
            <a:ext cx="2043258" cy="1751364"/>
          </a:xfrm>
          <a:prstGeom prst="rect">
            <a:avLst/>
          </a:prstGeom>
        </p:spPr>
      </p:pic>
      <p:sp>
        <p:nvSpPr>
          <p:cNvPr id="8" name="圆角矩形 7"/>
          <p:cNvSpPr/>
          <p:nvPr/>
        </p:nvSpPr>
        <p:spPr>
          <a:xfrm>
            <a:off x="57340" y="704187"/>
            <a:ext cx="4542762" cy="14026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57340" y="2184919"/>
            <a:ext cx="4542762" cy="15312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56789" y="3776389"/>
            <a:ext cx="6735608" cy="13108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4659853" y="710222"/>
            <a:ext cx="2161576" cy="2920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614091040"/>
      </p:ext>
    </p:extLst>
  </p:cSld>
  <p:clrMapOvr>
    <a:masterClrMapping/>
  </p:clrMapOvr>
  <p:transition spd="slow" advTm="0">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82960"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445037" y="206330"/>
            <a:ext cx="3134191"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电极损耗补偿相关</a:t>
            </a:r>
            <a:r>
              <a:rPr lang="zh-CN" altLang="en-US" sz="2000" spc="300" dirty="0">
                <a:latin typeface="方正兰亭细黑_GBK" pitchFamily="2" charset="-122"/>
                <a:ea typeface="方正兰亭细黑_GBK" pitchFamily="2" charset="-122"/>
              </a:rPr>
              <a:t>研究</a:t>
            </a:r>
          </a:p>
        </p:txBody>
      </p:sp>
      <p:sp>
        <p:nvSpPr>
          <p:cNvPr id="27" name="TextBox 26"/>
          <p:cNvSpPr txBox="1"/>
          <p:nvPr/>
        </p:nvSpPr>
        <p:spPr>
          <a:xfrm>
            <a:off x="3719781" y="267886"/>
            <a:ext cx="2246128"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REALATED RESEARCH</a:t>
            </a:r>
            <a:endParaRPr lang="zh-CN" altLang="en-US" sz="1600" dirty="0">
              <a:solidFill>
                <a:srgbClr val="1A3F6C"/>
              </a:solidFill>
              <a:latin typeface="Kozuka Gothic Pro R" pitchFamily="34" charset="-128"/>
              <a:ea typeface="Kozuka Gothic Pro R" pitchFamily="34" charset="-128"/>
            </a:endParaRPr>
          </a:p>
        </p:txBody>
      </p:sp>
      <p:cxnSp>
        <p:nvCxnSpPr>
          <p:cNvPr id="28" name="直接连接符 27"/>
          <p:cNvCxnSpPr/>
          <p:nvPr/>
        </p:nvCxnSpPr>
        <p:spPr>
          <a:xfrm>
            <a:off x="36088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85719" y="1894138"/>
            <a:ext cx="1683202" cy="338554"/>
          </a:xfrm>
          <a:prstGeom prst="rect">
            <a:avLst/>
          </a:prstGeom>
          <a:noFill/>
        </p:spPr>
        <p:txBody>
          <a:bodyPr wrap="square" rtlCol="0">
            <a:spAutoFit/>
          </a:bodyPr>
          <a:lstStyle/>
          <a:p>
            <a:r>
              <a:rPr lang="zh-CN" altLang="en-US" sz="1600" b="1" dirty="0" smtClean="0">
                <a:solidFill>
                  <a:srgbClr val="1A3F6C"/>
                </a:solidFill>
              </a:rPr>
              <a:t>离线补偿一</a:t>
            </a:r>
            <a:r>
              <a:rPr lang="zh-CN" altLang="en-US" sz="1600" b="1" dirty="0">
                <a:solidFill>
                  <a:srgbClr val="1A3F6C"/>
                </a:solidFill>
              </a:rPr>
              <a:t>：</a:t>
            </a:r>
          </a:p>
        </p:txBody>
      </p:sp>
      <p:sp>
        <p:nvSpPr>
          <p:cNvPr id="5" name="TextBox 4"/>
          <p:cNvSpPr txBox="1"/>
          <p:nvPr/>
        </p:nvSpPr>
        <p:spPr>
          <a:xfrm>
            <a:off x="201772" y="2180764"/>
            <a:ext cx="2550695" cy="692497"/>
          </a:xfrm>
          <a:prstGeom prst="rect">
            <a:avLst/>
          </a:prstGeom>
          <a:noFill/>
        </p:spPr>
        <p:txBody>
          <a:bodyPr wrap="square" rtlCol="0">
            <a:spAutoFit/>
          </a:bodyPr>
          <a:lstStyle/>
          <a:p>
            <a:pPr>
              <a:lnSpc>
                <a:spcPct val="130000"/>
              </a:lnSpc>
            </a:pPr>
            <a:r>
              <a:rPr lang="zh-CN" altLang="en-US" sz="800" dirty="0">
                <a:solidFill>
                  <a:schemeClr val="tx1">
                    <a:lumMod val="65000"/>
                    <a:lumOff val="35000"/>
                  </a:schemeClr>
                </a:solidFill>
                <a:latin typeface="微软雅黑" pitchFamily="34" charset="-122"/>
                <a:ea typeface="微软雅黑" pitchFamily="34" charset="-122"/>
              </a:rPr>
              <a:t> </a:t>
            </a:r>
            <a:r>
              <a:rPr lang="zh-CN" altLang="en-US" sz="1000" dirty="0">
                <a:latin typeface="微软雅黑" pitchFamily="34" charset="-122"/>
                <a:ea typeface="微软雅黑" pitchFamily="34" charset="-122"/>
              </a:rPr>
              <a:t>郑博</a:t>
            </a:r>
            <a:r>
              <a:rPr lang="zh-CN" altLang="en-US" sz="1000" dirty="0" smtClean="0">
                <a:latin typeface="微软雅黑" pitchFamily="34" charset="-122"/>
                <a:ea typeface="微软雅黑" pitchFamily="34" charset="-122"/>
              </a:rPr>
              <a:t>文等人，</a:t>
            </a:r>
            <a:r>
              <a:rPr lang="zh-CN" altLang="en-US" sz="1000" dirty="0">
                <a:latin typeface="微软雅黑" pitchFamily="34" charset="-122"/>
                <a:ea typeface="微软雅黑" pitchFamily="34" charset="-122"/>
              </a:rPr>
              <a:t>通过分析加工后电极尖端三角状凸起的角度，建立了建立了基于圆锥形端面电极的定长补偿算法</a:t>
            </a:r>
            <a:endParaRPr lang="en-US" altLang="zh-CN" sz="1000" dirty="0">
              <a:latin typeface="微软雅黑" pitchFamily="34" charset="-122"/>
              <a:ea typeface="微软雅黑" pitchFamily="34" charset="-122"/>
            </a:endParaRPr>
          </a:p>
        </p:txBody>
      </p:sp>
      <p:sp>
        <p:nvSpPr>
          <p:cNvPr id="61" name="TextBox 60"/>
          <p:cNvSpPr txBox="1"/>
          <p:nvPr/>
        </p:nvSpPr>
        <p:spPr>
          <a:xfrm>
            <a:off x="5061788" y="949440"/>
            <a:ext cx="1683202" cy="338554"/>
          </a:xfrm>
          <a:prstGeom prst="rect">
            <a:avLst/>
          </a:prstGeom>
          <a:noFill/>
        </p:spPr>
        <p:txBody>
          <a:bodyPr wrap="square" rtlCol="0">
            <a:spAutoFit/>
          </a:bodyPr>
          <a:lstStyle/>
          <a:p>
            <a:r>
              <a:rPr lang="zh-CN" altLang="en-US" sz="1600" b="1" dirty="0" smtClean="0">
                <a:solidFill>
                  <a:srgbClr val="1A3F6C"/>
                </a:solidFill>
              </a:rPr>
              <a:t>离线补偿二</a:t>
            </a:r>
            <a:r>
              <a:rPr lang="zh-CN" altLang="en-US" sz="1600" b="1" dirty="0">
                <a:solidFill>
                  <a:srgbClr val="1A3F6C"/>
                </a:solidFill>
              </a:rPr>
              <a:t>：</a:t>
            </a:r>
          </a:p>
        </p:txBody>
      </p:sp>
      <p:sp>
        <p:nvSpPr>
          <p:cNvPr id="62" name="TextBox 61"/>
          <p:cNvSpPr txBox="1"/>
          <p:nvPr/>
        </p:nvSpPr>
        <p:spPr>
          <a:xfrm>
            <a:off x="5163842" y="1183219"/>
            <a:ext cx="1690104" cy="1292662"/>
          </a:xfrm>
          <a:prstGeom prst="rect">
            <a:avLst/>
          </a:prstGeom>
          <a:noFill/>
        </p:spPr>
        <p:txBody>
          <a:bodyPr wrap="square" rtlCol="0">
            <a:spAutoFit/>
          </a:bodyPr>
          <a:lstStyle/>
          <a:p>
            <a:pPr>
              <a:lnSpc>
                <a:spcPct val="130000"/>
              </a:lnSpc>
            </a:pPr>
            <a:r>
              <a:rPr lang="zh-CN" altLang="en-US" sz="1000" dirty="0" smtClean="0">
                <a:latin typeface="微软雅黑" pitchFamily="34" charset="-122"/>
                <a:ea typeface="微软雅黑" pitchFamily="34" charset="-122"/>
              </a:rPr>
              <a:t>提出基于放电</a:t>
            </a:r>
            <a:r>
              <a:rPr lang="zh-CN" altLang="en-US" sz="1000" dirty="0">
                <a:latin typeface="微软雅黑" pitchFamily="34" charset="-122"/>
                <a:ea typeface="微软雅黑" pitchFamily="34" charset="-122"/>
              </a:rPr>
              <a:t>间隙的等损耗非均匀的分层补偿</a:t>
            </a:r>
            <a:r>
              <a:rPr lang="zh-CN" altLang="en-US" sz="1000" dirty="0" smtClean="0">
                <a:latin typeface="微软雅黑" pitchFamily="34" charset="-122"/>
                <a:ea typeface="微软雅黑" pitchFamily="34" charset="-122"/>
              </a:rPr>
              <a:t>方法，构建基于平均曲率的偏移长度和基于伺服进给的偏移方向的计算模型</a:t>
            </a:r>
            <a:r>
              <a:rPr lang="zh-CN" altLang="en-US" sz="1000" dirty="0">
                <a:latin typeface="微软雅黑" pitchFamily="34" charset="-122"/>
                <a:ea typeface="微软雅黑" pitchFamily="34" charset="-122"/>
              </a:rPr>
              <a:t>，得出补偿矢量。</a:t>
            </a:r>
            <a:endParaRPr lang="en-US" altLang="zh-CN" sz="1000" dirty="0">
              <a:latin typeface="微软雅黑" pitchFamily="34" charset="-122"/>
              <a:ea typeface="微软雅黑" pitchFamily="34" charset="-122"/>
            </a:endParaRPr>
          </a:p>
        </p:txBody>
      </p:sp>
      <p:sp>
        <p:nvSpPr>
          <p:cNvPr id="65" name="TextBox 64"/>
          <p:cNvSpPr txBox="1"/>
          <p:nvPr/>
        </p:nvSpPr>
        <p:spPr>
          <a:xfrm>
            <a:off x="4759647" y="3114151"/>
            <a:ext cx="1683202" cy="338554"/>
          </a:xfrm>
          <a:prstGeom prst="rect">
            <a:avLst/>
          </a:prstGeom>
          <a:noFill/>
        </p:spPr>
        <p:txBody>
          <a:bodyPr wrap="square" rtlCol="0">
            <a:spAutoFit/>
          </a:bodyPr>
          <a:lstStyle/>
          <a:p>
            <a:r>
              <a:rPr lang="zh-CN" altLang="en-US" sz="1600" b="1" dirty="0" smtClean="0">
                <a:solidFill>
                  <a:srgbClr val="1A3F6C"/>
                </a:solidFill>
              </a:rPr>
              <a:t>在线补偿：</a:t>
            </a:r>
            <a:endParaRPr lang="zh-CN" altLang="en-US" sz="1600" b="1" dirty="0">
              <a:solidFill>
                <a:srgbClr val="1A3F6C"/>
              </a:solidFill>
            </a:endParaRPr>
          </a:p>
        </p:txBody>
      </p:sp>
      <p:sp>
        <p:nvSpPr>
          <p:cNvPr id="66" name="TextBox 65"/>
          <p:cNvSpPr txBox="1"/>
          <p:nvPr/>
        </p:nvSpPr>
        <p:spPr>
          <a:xfrm>
            <a:off x="4759647" y="3479045"/>
            <a:ext cx="1989398" cy="1092607"/>
          </a:xfrm>
          <a:prstGeom prst="rect">
            <a:avLst/>
          </a:prstGeom>
          <a:noFill/>
        </p:spPr>
        <p:txBody>
          <a:bodyPr wrap="square" rtlCol="0">
            <a:spAutoFit/>
          </a:bodyPr>
          <a:lstStyle/>
          <a:p>
            <a:pPr>
              <a:lnSpc>
                <a:spcPct val="130000"/>
              </a:lnSpc>
            </a:pPr>
            <a:r>
              <a:rPr lang="zh-CN" altLang="en-US" sz="1000" dirty="0" smtClean="0">
                <a:latin typeface="微软雅黑" pitchFamily="34" charset="-122"/>
                <a:ea typeface="微软雅黑" pitchFamily="34" charset="-122"/>
              </a:rPr>
              <a:t>开发</a:t>
            </a:r>
            <a:r>
              <a:rPr lang="zh-CN" altLang="en-US" sz="1000" dirty="0">
                <a:latin typeface="微软雅黑" pitchFamily="34" charset="-122"/>
                <a:ea typeface="微软雅黑" pitchFamily="34" charset="-122"/>
              </a:rPr>
              <a:t>了一个实时的微型</a:t>
            </a:r>
            <a:r>
              <a:rPr lang="en-US" altLang="zh-CN" sz="1000" dirty="0">
                <a:latin typeface="微软雅黑" pitchFamily="34" charset="-122"/>
                <a:ea typeface="微软雅黑" pitchFamily="34" charset="-122"/>
              </a:rPr>
              <a:t>EDM</a:t>
            </a:r>
            <a:r>
              <a:rPr lang="zh-CN" altLang="en-US" sz="1000" dirty="0">
                <a:latin typeface="微软雅黑" pitchFamily="34" charset="-122"/>
                <a:ea typeface="微软雅黑" pitchFamily="34" charset="-122"/>
              </a:rPr>
              <a:t>监测系统，对放电脉冲的数量进行分类和计数。</a:t>
            </a:r>
            <a:r>
              <a:rPr lang="zh-CN" altLang="en-US" sz="1000" dirty="0" smtClean="0">
                <a:latin typeface="微软雅黑" pitchFamily="34" charset="-122"/>
                <a:ea typeface="微软雅黑" pitchFamily="34" charset="-122"/>
              </a:rPr>
              <a:t>正常</a:t>
            </a:r>
            <a:r>
              <a:rPr lang="zh-CN" altLang="en-US" sz="1000" dirty="0">
                <a:latin typeface="微软雅黑" pitchFamily="34" charset="-122"/>
                <a:ea typeface="微软雅黑" pitchFamily="34" charset="-122"/>
              </a:rPr>
              <a:t>放电</a:t>
            </a:r>
            <a:r>
              <a:rPr lang="zh-CN" altLang="en-US" sz="1000" dirty="0" smtClean="0">
                <a:latin typeface="微软雅黑" pitchFamily="34" charset="-122"/>
                <a:ea typeface="微软雅黑" pitchFamily="34" charset="-122"/>
              </a:rPr>
              <a:t>次数</a:t>
            </a:r>
            <a:r>
              <a:rPr lang="zh-CN" altLang="en-US" sz="1000" dirty="0">
                <a:latin typeface="微软雅黑" pitchFamily="34" charset="-122"/>
                <a:ea typeface="微软雅黑" pitchFamily="34" charset="-122"/>
              </a:rPr>
              <a:t>等于</a:t>
            </a:r>
            <a:r>
              <a:rPr lang="en-US" altLang="zh-CN" sz="1000" dirty="0">
                <a:latin typeface="微软雅黑" pitchFamily="34" charset="-122"/>
                <a:ea typeface="微软雅黑" pitchFamily="34" charset="-122"/>
              </a:rPr>
              <a:t>ΔN</a:t>
            </a:r>
            <a:r>
              <a:rPr lang="zh-CN" altLang="en-US" sz="1000" dirty="0">
                <a:latin typeface="微软雅黑" pitchFamily="34" charset="-122"/>
                <a:ea typeface="微软雅黑" pitchFamily="34" charset="-122"/>
              </a:rPr>
              <a:t>，工具</a:t>
            </a:r>
            <a:r>
              <a:rPr lang="zh-CN" altLang="en-US" sz="1000" dirty="0" smtClean="0">
                <a:latin typeface="微软雅黑" pitchFamily="34" charset="-122"/>
                <a:ea typeface="微软雅黑" pitchFamily="34" charset="-122"/>
              </a:rPr>
              <a:t>将沿</a:t>
            </a:r>
            <a:r>
              <a:rPr lang="en-US" altLang="zh-CN" sz="1000" dirty="0">
                <a:latin typeface="微软雅黑" pitchFamily="34" charset="-122"/>
                <a:ea typeface="微软雅黑" pitchFamily="34" charset="-122"/>
              </a:rPr>
              <a:t>z</a:t>
            </a:r>
            <a:r>
              <a:rPr lang="zh-CN" altLang="en-US" sz="1000" dirty="0">
                <a:latin typeface="微软雅黑" pitchFamily="34" charset="-122"/>
                <a:ea typeface="微软雅黑" pitchFamily="34" charset="-122"/>
              </a:rPr>
              <a:t>轴移动长度</a:t>
            </a:r>
            <a:r>
              <a:rPr lang="en-US" altLang="zh-CN" sz="1000" dirty="0" err="1">
                <a:latin typeface="微软雅黑" pitchFamily="34" charset="-122"/>
                <a:ea typeface="微软雅黑" pitchFamily="34" charset="-122"/>
              </a:rPr>
              <a:t>ΔTe</a:t>
            </a:r>
            <a:r>
              <a:rPr lang="zh-CN" altLang="en-US" sz="1000" dirty="0">
                <a:latin typeface="微软雅黑" pitchFamily="34" charset="-122"/>
                <a:ea typeface="微软雅黑" pitchFamily="34" charset="-122"/>
              </a:rPr>
              <a:t>进行补偿</a:t>
            </a:r>
            <a:endParaRPr lang="en-US" altLang="zh-CN" sz="1000" dirty="0">
              <a:latin typeface="微软雅黑" pitchFamily="34" charset="-122"/>
              <a:ea typeface="微软雅黑" pitchFamily="34" charset="-122"/>
            </a:endParaRPr>
          </a:p>
        </p:txBody>
      </p:sp>
      <p:sp>
        <p:nvSpPr>
          <p:cNvPr id="2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445037" y="810536"/>
            <a:ext cx="1867668" cy="1066458"/>
          </a:xfrm>
          <a:prstGeom prst="rect">
            <a:avLst/>
          </a:prstGeom>
        </p:spPr>
      </p:pic>
      <p:pic>
        <p:nvPicPr>
          <p:cNvPr id="3" name="图片 2"/>
          <p:cNvPicPr>
            <a:picLocks noChangeAspect="1"/>
          </p:cNvPicPr>
          <p:nvPr/>
        </p:nvPicPr>
        <p:blipFill>
          <a:blip r:embed="rId5"/>
          <a:stretch>
            <a:fillRect/>
          </a:stretch>
        </p:blipFill>
        <p:spPr>
          <a:xfrm>
            <a:off x="2854521" y="863490"/>
            <a:ext cx="2243594" cy="1773238"/>
          </a:xfrm>
          <a:prstGeom prst="rect">
            <a:avLst/>
          </a:prstGeom>
        </p:spPr>
      </p:pic>
      <p:pic>
        <p:nvPicPr>
          <p:cNvPr id="6" name="图片 5"/>
          <p:cNvPicPr>
            <a:picLocks noChangeAspect="1"/>
          </p:cNvPicPr>
          <p:nvPr/>
        </p:nvPicPr>
        <p:blipFill>
          <a:blip r:embed="rId6"/>
          <a:stretch>
            <a:fillRect/>
          </a:stretch>
        </p:blipFill>
        <p:spPr>
          <a:xfrm>
            <a:off x="60713" y="3125553"/>
            <a:ext cx="2375796" cy="1627004"/>
          </a:xfrm>
          <a:prstGeom prst="rect">
            <a:avLst/>
          </a:prstGeom>
        </p:spPr>
      </p:pic>
      <p:pic>
        <p:nvPicPr>
          <p:cNvPr id="7" name="图片 6"/>
          <p:cNvPicPr>
            <a:picLocks noChangeAspect="1"/>
          </p:cNvPicPr>
          <p:nvPr/>
        </p:nvPicPr>
        <p:blipFill>
          <a:blip r:embed="rId7"/>
          <a:stretch>
            <a:fillRect/>
          </a:stretch>
        </p:blipFill>
        <p:spPr>
          <a:xfrm>
            <a:off x="2552562" y="3125553"/>
            <a:ext cx="2017773" cy="1740571"/>
          </a:xfrm>
          <a:prstGeom prst="rect">
            <a:avLst/>
          </a:prstGeom>
        </p:spPr>
      </p:pic>
      <p:sp>
        <p:nvSpPr>
          <p:cNvPr id="19" name="圆角矩形 18"/>
          <p:cNvSpPr/>
          <p:nvPr/>
        </p:nvSpPr>
        <p:spPr>
          <a:xfrm>
            <a:off x="51045" y="694395"/>
            <a:ext cx="2606430" cy="21788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2762377" y="694394"/>
            <a:ext cx="3986667" cy="21788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220" y="2969765"/>
            <a:ext cx="6745210" cy="19589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429880611"/>
      </p:ext>
    </p:extLst>
  </p:cSld>
  <p:clrMapOvr>
    <a:masterClrMapping/>
  </p:clrMapOvr>
  <p:transition spd="slow" advTm="0">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接连接符 26"/>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165166"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427243" y="206330"/>
            <a:ext cx="1364476"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研究意义</a:t>
            </a:r>
          </a:p>
        </p:txBody>
      </p:sp>
      <p:sp>
        <p:nvSpPr>
          <p:cNvPr id="30" name="TextBox 29"/>
          <p:cNvSpPr txBox="1"/>
          <p:nvPr/>
        </p:nvSpPr>
        <p:spPr>
          <a:xfrm>
            <a:off x="1844824" y="267886"/>
            <a:ext cx="1930337" cy="338554"/>
          </a:xfrm>
          <a:prstGeom prst="rect">
            <a:avLst/>
          </a:prstGeom>
          <a:noFill/>
        </p:spPr>
        <p:txBody>
          <a:bodyPr wrap="none" rtlCol="0">
            <a:spAutoFit/>
          </a:bodyPr>
          <a:lstStyle/>
          <a:p>
            <a:pPr algn="ctr"/>
            <a:r>
              <a:rPr lang="en-US" altLang="zh-CN" sz="1600" dirty="0">
                <a:solidFill>
                  <a:srgbClr val="1A3F6C"/>
                </a:solidFill>
                <a:latin typeface="Kozuka Gothic Pro R" pitchFamily="34" charset="-128"/>
                <a:ea typeface="Kozuka Gothic Pro R" pitchFamily="34" charset="-128"/>
              </a:rPr>
              <a:t>THE SIGNIFICANCE</a:t>
            </a:r>
            <a:endParaRPr lang="zh-CN" altLang="en-US" sz="1600" dirty="0">
              <a:solidFill>
                <a:srgbClr val="1A3F6C"/>
              </a:solidFill>
              <a:latin typeface="Kozuka Gothic Pro R" pitchFamily="34" charset="-128"/>
              <a:ea typeface="Kozuka Gothic Pro R" pitchFamily="34" charset="-128"/>
            </a:endParaRPr>
          </a:p>
        </p:txBody>
      </p:sp>
      <p:cxnSp>
        <p:nvCxnSpPr>
          <p:cNvPr id="31" name="直接连接符 30"/>
          <p:cNvCxnSpPr/>
          <p:nvPr/>
        </p:nvCxnSpPr>
        <p:spPr>
          <a:xfrm>
            <a:off x="1848486"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33" name="椭圆 34"/>
          <p:cNvSpPr/>
          <p:nvPr/>
        </p:nvSpPr>
        <p:spPr>
          <a:xfrm rot="10800000">
            <a:off x="2315542" y="1105294"/>
            <a:ext cx="1077642" cy="138591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4" name="组合 33"/>
          <p:cNvGrpSpPr/>
          <p:nvPr/>
        </p:nvGrpSpPr>
        <p:grpSpPr>
          <a:xfrm rot="5400000">
            <a:off x="2519745" y="2332362"/>
            <a:ext cx="1061672" cy="1379360"/>
            <a:chOff x="4020870" y="2194485"/>
            <a:chExt cx="1102258" cy="1432090"/>
          </a:xfrm>
          <a:effectLst>
            <a:outerShdw blurRad="444500" dist="254000" dir="8100000" algn="tr" rotWithShape="0">
              <a:prstClr val="black">
                <a:alpha val="50000"/>
              </a:prstClr>
            </a:outerShdw>
          </a:effectLst>
        </p:grpSpPr>
        <p:sp>
          <p:nvSpPr>
            <p:cNvPr id="35"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椭圆 34"/>
          <p:cNvSpPr/>
          <p:nvPr/>
        </p:nvSpPr>
        <p:spPr>
          <a:xfrm>
            <a:off x="3747426" y="2166967"/>
            <a:ext cx="1077642" cy="138591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rot="16200000">
            <a:off x="3552028" y="908350"/>
            <a:ext cx="1061672" cy="1379360"/>
            <a:chOff x="4020870" y="2194485"/>
            <a:chExt cx="1102258" cy="1432090"/>
          </a:xfrm>
          <a:effectLst>
            <a:outerShdw blurRad="444500" dist="254000" dir="8100000" algn="tr" rotWithShape="0">
              <a:prstClr val="black">
                <a:alpha val="50000"/>
              </a:prstClr>
            </a:outerShdw>
          </a:effectLst>
        </p:grpSpPr>
        <p:sp>
          <p:nvSpPr>
            <p:cNvPr id="3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p:cNvSpPr txBox="1"/>
          <p:nvPr/>
        </p:nvSpPr>
        <p:spPr>
          <a:xfrm>
            <a:off x="2472686" y="1413363"/>
            <a:ext cx="763351" cy="369332"/>
          </a:xfrm>
          <a:prstGeom prst="rect">
            <a:avLst/>
          </a:prstGeom>
          <a:noFill/>
        </p:spPr>
        <p:txBody>
          <a:bodyPr wrap="none" rtlCol="0">
            <a:spAutoFit/>
          </a:bodyPr>
          <a:lstStyle/>
          <a:p>
            <a:r>
              <a:rPr lang="zh-CN" altLang="en-US" b="1" dirty="0" smtClean="0">
                <a:solidFill>
                  <a:schemeClr val="bg1"/>
                </a:solidFill>
              </a:rPr>
              <a:t>缺陷</a:t>
            </a:r>
            <a:r>
              <a:rPr lang="en-US" altLang="zh-CN" b="1" dirty="0" smtClean="0">
                <a:solidFill>
                  <a:schemeClr val="bg1"/>
                </a:solidFill>
                <a:latin typeface="Times New Roman" panose="02020603050405020304" pitchFamily="18" charset="0"/>
                <a:cs typeface="Times New Roman" panose="02020603050405020304" pitchFamily="18" charset="0"/>
              </a:rPr>
              <a:t>1</a:t>
            </a:r>
            <a:endParaRPr lang="zh-CN" altLang="en-US" b="1" dirty="0">
              <a:solidFill>
                <a:schemeClr val="bg1"/>
              </a:solidFill>
              <a:latin typeface="Times New Roman" panose="02020603050405020304" pitchFamily="18" charset="0"/>
              <a:cs typeface="Times New Roman" panose="02020603050405020304" pitchFamily="18" charset="0"/>
            </a:endParaRPr>
          </a:p>
        </p:txBody>
      </p:sp>
      <p:sp>
        <p:nvSpPr>
          <p:cNvPr id="41" name="文本框 40"/>
          <p:cNvSpPr txBox="1"/>
          <p:nvPr/>
        </p:nvSpPr>
        <p:spPr>
          <a:xfrm>
            <a:off x="3881425" y="2837376"/>
            <a:ext cx="763351" cy="369332"/>
          </a:xfrm>
          <a:prstGeom prst="rect">
            <a:avLst/>
          </a:prstGeom>
          <a:noFill/>
        </p:spPr>
        <p:txBody>
          <a:bodyPr wrap="none" rtlCol="0">
            <a:spAutoFit/>
          </a:bodyPr>
          <a:lstStyle/>
          <a:p>
            <a:r>
              <a:rPr lang="zh-CN" altLang="en-US" b="1" dirty="0" smtClean="0">
                <a:solidFill>
                  <a:schemeClr val="bg1"/>
                </a:solidFill>
              </a:rPr>
              <a:t>缺陷</a:t>
            </a:r>
            <a:r>
              <a:rPr lang="en-US" altLang="zh-CN" b="1" dirty="0" smtClean="0">
                <a:solidFill>
                  <a:schemeClr val="bg1"/>
                </a:solidFill>
                <a:latin typeface="Times New Roman" panose="02020603050405020304" pitchFamily="18" charset="0"/>
                <a:cs typeface="Times New Roman" panose="02020603050405020304" pitchFamily="18" charset="0"/>
              </a:rPr>
              <a:t>3</a:t>
            </a:r>
            <a:endParaRPr lang="zh-CN" altLang="en-US" b="1" dirty="0">
              <a:solidFill>
                <a:schemeClr val="bg1"/>
              </a:solidFill>
              <a:latin typeface="Times New Roman" panose="02020603050405020304" pitchFamily="18" charset="0"/>
              <a:cs typeface="Times New Roman" panose="02020603050405020304" pitchFamily="18" charset="0"/>
            </a:endParaRPr>
          </a:p>
        </p:txBody>
      </p:sp>
      <p:sp>
        <p:nvSpPr>
          <p:cNvPr id="42" name="文本框 41"/>
          <p:cNvSpPr txBox="1"/>
          <p:nvPr/>
        </p:nvSpPr>
        <p:spPr>
          <a:xfrm>
            <a:off x="2476608" y="2837376"/>
            <a:ext cx="763351" cy="369332"/>
          </a:xfrm>
          <a:prstGeom prst="rect">
            <a:avLst/>
          </a:prstGeom>
          <a:noFill/>
        </p:spPr>
        <p:txBody>
          <a:bodyPr wrap="none" rtlCol="0">
            <a:spAutoFit/>
          </a:bodyPr>
          <a:lstStyle/>
          <a:p>
            <a:r>
              <a:rPr lang="zh-CN" altLang="en-US" b="1" dirty="0" smtClean="0">
                <a:solidFill>
                  <a:schemeClr val="tx2">
                    <a:lumMod val="75000"/>
                  </a:schemeClr>
                </a:solidFill>
              </a:rPr>
              <a:t>缺陷</a:t>
            </a:r>
            <a:r>
              <a:rPr lang="en-US" altLang="zh-CN" b="1" dirty="0" smtClean="0">
                <a:solidFill>
                  <a:schemeClr val="tx2">
                    <a:lumMod val="75000"/>
                  </a:schemeClr>
                </a:solidFill>
                <a:latin typeface="Times New Roman" panose="02020603050405020304" pitchFamily="18" charset="0"/>
                <a:cs typeface="Times New Roman" panose="02020603050405020304" pitchFamily="18" charset="0"/>
              </a:rPr>
              <a:t>2</a:t>
            </a:r>
            <a:endParaRPr lang="zh-CN" altLang="en-US"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43" name="文本框 42"/>
          <p:cNvSpPr txBox="1"/>
          <p:nvPr/>
        </p:nvSpPr>
        <p:spPr>
          <a:xfrm>
            <a:off x="3881425" y="1413363"/>
            <a:ext cx="763351" cy="369332"/>
          </a:xfrm>
          <a:prstGeom prst="rect">
            <a:avLst/>
          </a:prstGeom>
          <a:noFill/>
        </p:spPr>
        <p:txBody>
          <a:bodyPr wrap="none" rtlCol="0">
            <a:spAutoFit/>
          </a:bodyPr>
          <a:lstStyle/>
          <a:p>
            <a:r>
              <a:rPr lang="zh-CN" altLang="en-US" b="1" dirty="0" smtClean="0">
                <a:solidFill>
                  <a:schemeClr val="tx2">
                    <a:lumMod val="75000"/>
                  </a:schemeClr>
                </a:solidFill>
              </a:rPr>
              <a:t>缺陷</a:t>
            </a:r>
            <a:r>
              <a:rPr lang="en-US" altLang="zh-CN" b="1" dirty="0" smtClean="0">
                <a:solidFill>
                  <a:schemeClr val="tx2">
                    <a:lumMod val="75000"/>
                  </a:schemeClr>
                </a:solidFill>
                <a:latin typeface="Times New Roman" panose="02020603050405020304" pitchFamily="18" charset="0"/>
                <a:cs typeface="Times New Roman" panose="02020603050405020304" pitchFamily="18" charset="0"/>
              </a:rPr>
              <a:t>4</a:t>
            </a:r>
            <a:endParaRPr lang="zh-CN" altLang="en-US"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44" name="文本框 43"/>
          <p:cNvSpPr txBox="1"/>
          <p:nvPr/>
        </p:nvSpPr>
        <p:spPr>
          <a:xfrm>
            <a:off x="533192" y="1209242"/>
            <a:ext cx="1727024" cy="954107"/>
          </a:xfrm>
          <a:prstGeom prst="rect">
            <a:avLst/>
          </a:prstGeom>
          <a:noFill/>
        </p:spPr>
        <p:txBody>
          <a:bodyPr wrap="square" rtlCol="0">
            <a:spAutoFit/>
          </a:bodyPr>
          <a:lstStyle/>
          <a:p>
            <a:r>
              <a:rPr lang="zh-CN" altLang="en-US" sz="1400" dirty="0" smtClean="0"/>
              <a:t>电极制备工艺繁琐，大部分时间花费在制作电极上，降低生产效率</a:t>
            </a:r>
            <a:endParaRPr lang="zh-CN" altLang="en-US" sz="1400" dirty="0"/>
          </a:p>
        </p:txBody>
      </p:sp>
      <p:sp>
        <p:nvSpPr>
          <p:cNvPr id="45" name="文本框 44"/>
          <p:cNvSpPr txBox="1"/>
          <p:nvPr/>
        </p:nvSpPr>
        <p:spPr>
          <a:xfrm>
            <a:off x="533191" y="2651753"/>
            <a:ext cx="1727025" cy="1169551"/>
          </a:xfrm>
          <a:prstGeom prst="rect">
            <a:avLst/>
          </a:prstGeom>
          <a:noFill/>
        </p:spPr>
        <p:txBody>
          <a:bodyPr wrap="square" rtlCol="0">
            <a:spAutoFit/>
          </a:bodyPr>
          <a:lstStyle/>
          <a:p>
            <a:r>
              <a:rPr lang="zh-CN" altLang="en-US" sz="1400" dirty="0" smtClean="0"/>
              <a:t>较细的电极夹持不方便，平台运动过程中容易产生形变，对于微细加工来说，这种形变影响很大</a:t>
            </a:r>
            <a:endParaRPr lang="zh-CN" altLang="en-US" sz="1400" dirty="0"/>
          </a:p>
        </p:txBody>
      </p:sp>
      <p:sp>
        <p:nvSpPr>
          <p:cNvPr id="46" name="文本框 45"/>
          <p:cNvSpPr txBox="1"/>
          <p:nvPr/>
        </p:nvSpPr>
        <p:spPr>
          <a:xfrm>
            <a:off x="4959066" y="2651753"/>
            <a:ext cx="1524029" cy="954107"/>
          </a:xfrm>
          <a:prstGeom prst="rect">
            <a:avLst/>
          </a:prstGeom>
          <a:noFill/>
        </p:spPr>
        <p:txBody>
          <a:bodyPr wrap="square" rtlCol="0">
            <a:spAutoFit/>
          </a:bodyPr>
          <a:lstStyle/>
          <a:p>
            <a:r>
              <a:rPr lang="zh-CN" altLang="en-US" sz="1400" dirty="0" smtClean="0"/>
              <a:t>离线电极损耗补偿计算复杂，在线补偿会受到传感器精度的影响</a:t>
            </a:r>
            <a:endParaRPr lang="zh-CN" altLang="en-US" sz="1400" dirty="0"/>
          </a:p>
        </p:txBody>
      </p:sp>
      <p:sp>
        <p:nvSpPr>
          <p:cNvPr id="47" name="文本框 46"/>
          <p:cNvSpPr txBox="1"/>
          <p:nvPr/>
        </p:nvSpPr>
        <p:spPr>
          <a:xfrm>
            <a:off x="4949084" y="1209249"/>
            <a:ext cx="1524029" cy="954107"/>
          </a:xfrm>
          <a:prstGeom prst="rect">
            <a:avLst/>
          </a:prstGeom>
          <a:noFill/>
        </p:spPr>
        <p:txBody>
          <a:bodyPr wrap="square" rtlCol="0">
            <a:spAutoFit/>
          </a:bodyPr>
          <a:lstStyle/>
          <a:p>
            <a:r>
              <a:rPr lang="zh-CN" altLang="en-US" sz="1400" dirty="0" smtClean="0"/>
              <a:t>电极损耗补偿依赖于特定的加工条件，不具有普适性</a:t>
            </a:r>
            <a:endParaRPr lang="zh-CN" altLang="en-US" sz="1400" dirty="0"/>
          </a:p>
        </p:txBody>
      </p:sp>
      <p:grpSp>
        <p:nvGrpSpPr>
          <p:cNvPr id="49" name="组合 48"/>
          <p:cNvGrpSpPr/>
          <p:nvPr/>
        </p:nvGrpSpPr>
        <p:grpSpPr>
          <a:xfrm>
            <a:off x="836023" y="4172660"/>
            <a:ext cx="5538651" cy="586596"/>
            <a:chOff x="4304043" y="1286668"/>
            <a:chExt cx="3837944" cy="2757793"/>
          </a:xfrm>
          <a:effectLst>
            <a:outerShdw blurRad="381000" dist="254000" dir="8100000" algn="tr" rotWithShape="0">
              <a:prstClr val="black">
                <a:alpha val="40000"/>
              </a:prstClr>
            </a:outerShdw>
          </a:effectLst>
        </p:grpSpPr>
        <p:sp>
          <p:nvSpPr>
            <p:cNvPr id="50" name="圆角矩形 49"/>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2">
                    <a:lumMod val="50000"/>
                  </a:schemeClr>
                </a:solidFill>
              </a:endParaRPr>
            </a:p>
          </p:txBody>
        </p:sp>
        <p:sp>
          <p:nvSpPr>
            <p:cNvPr id="51" name="圆角矩形 50"/>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2">
                      <a:lumMod val="50000"/>
                    </a:schemeClr>
                  </a:solidFill>
                </a:rPr>
                <a:t>因此，本</a:t>
              </a:r>
              <a:r>
                <a:rPr lang="zh-CN" altLang="en-US" b="1" dirty="0" smtClean="0">
                  <a:solidFill>
                    <a:schemeClr val="tx2">
                      <a:lumMod val="50000"/>
                    </a:schemeClr>
                  </a:solidFill>
                </a:rPr>
                <a:t>课题采用液态金属作为电极进行放电加工</a:t>
              </a:r>
              <a:endParaRPr lang="zh-CN" altLang="en-US" b="1" dirty="0">
                <a:solidFill>
                  <a:schemeClr val="tx2">
                    <a:lumMod val="50000"/>
                  </a:schemeClr>
                </a:solidFill>
              </a:endParaRPr>
            </a:p>
          </p:txBody>
        </p:sp>
      </p:grpSp>
    </p:spTree>
    <p:extLst>
      <p:ext uri="{BB962C8B-B14F-4D97-AF65-F5344CB8AC3E}">
        <p14:creationId xmlns:p14="http://schemas.microsoft.com/office/powerpoint/2010/main" val="1571119766"/>
      </p:ext>
    </p:extLst>
  </p:cSld>
  <p:clrMapOvr>
    <a:masterClrMapping/>
  </p:clrMapOvr>
  <p:transition spd="slow" advClick="0" advTm="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0" y="624114"/>
            <a:ext cx="6858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82960" y="2421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445037" y="206330"/>
            <a:ext cx="3134191" cy="400110"/>
          </a:xfrm>
          <a:prstGeom prst="rect">
            <a:avLst/>
          </a:prstGeom>
          <a:noFill/>
        </p:spPr>
        <p:txBody>
          <a:bodyPr wrap="none" rtlCol="0">
            <a:spAutoFit/>
          </a:bodyPr>
          <a:lstStyle/>
          <a:p>
            <a:r>
              <a:rPr lang="zh-CN" altLang="en-US" sz="2000" spc="300" dirty="0" smtClean="0">
                <a:latin typeface="方正兰亭细黑_GBK" pitchFamily="2" charset="-122"/>
                <a:ea typeface="方正兰亭细黑_GBK" pitchFamily="2" charset="-122"/>
              </a:rPr>
              <a:t>液态金属应用研究现状</a:t>
            </a:r>
            <a:endParaRPr lang="zh-CN" altLang="en-US" sz="2000" spc="300" dirty="0">
              <a:latin typeface="方正兰亭细黑_GBK" pitchFamily="2" charset="-122"/>
              <a:ea typeface="方正兰亭细黑_GBK" pitchFamily="2" charset="-122"/>
            </a:endParaRPr>
          </a:p>
        </p:txBody>
      </p:sp>
      <p:sp>
        <p:nvSpPr>
          <p:cNvPr id="27" name="TextBox 26"/>
          <p:cNvSpPr txBox="1"/>
          <p:nvPr/>
        </p:nvSpPr>
        <p:spPr>
          <a:xfrm>
            <a:off x="3719781" y="267886"/>
            <a:ext cx="2246128" cy="338554"/>
          </a:xfrm>
          <a:prstGeom prst="rect">
            <a:avLst/>
          </a:prstGeom>
          <a:noFill/>
        </p:spPr>
        <p:txBody>
          <a:bodyPr wrap="none" rtlCol="0">
            <a:spAutoFit/>
          </a:bodyPr>
          <a:lstStyle/>
          <a:p>
            <a:r>
              <a:rPr lang="en-US" altLang="zh-CN" sz="1600" dirty="0">
                <a:solidFill>
                  <a:srgbClr val="1A3F6C"/>
                </a:solidFill>
                <a:latin typeface="Kozuka Gothic Pro R" pitchFamily="34" charset="-128"/>
                <a:ea typeface="Kozuka Gothic Pro R" pitchFamily="34" charset="-128"/>
              </a:rPr>
              <a:t>REALATED RESEARCH</a:t>
            </a:r>
            <a:endParaRPr lang="zh-CN" altLang="en-US" sz="1600" dirty="0">
              <a:solidFill>
                <a:srgbClr val="1A3F6C"/>
              </a:solidFill>
              <a:latin typeface="Kozuka Gothic Pro R" pitchFamily="34" charset="-128"/>
              <a:ea typeface="Kozuka Gothic Pro R" pitchFamily="34" charset="-128"/>
            </a:endParaRPr>
          </a:p>
        </p:txBody>
      </p:sp>
      <p:cxnSp>
        <p:nvCxnSpPr>
          <p:cNvPr id="28" name="直接连接符 27"/>
          <p:cNvCxnSpPr/>
          <p:nvPr/>
        </p:nvCxnSpPr>
        <p:spPr>
          <a:xfrm>
            <a:off x="36088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323990" y="6382589"/>
            <a:ext cx="877163" cy="369332"/>
          </a:xfrm>
          <a:prstGeom prst="rect">
            <a:avLst/>
          </a:prstGeom>
          <a:noFill/>
        </p:spPr>
        <p:txBody>
          <a:bodyPr wrap="none" rtlCol="0">
            <a:spAutoFit/>
          </a:bodyPr>
          <a:lstStyle/>
          <a:p>
            <a:r>
              <a:rPr lang="zh-CN" altLang="en-US" dirty="0"/>
              <a:t>延时符</a:t>
            </a:r>
          </a:p>
        </p:txBody>
      </p:sp>
      <p:sp>
        <p:nvSpPr>
          <p:cNvPr id="20" name="Rectangle 4"/>
          <p:cNvSpPr txBox="1">
            <a:spLocks noChangeArrowheads="1"/>
          </p:cNvSpPr>
          <p:nvPr/>
        </p:nvSpPr>
        <p:spPr bwMode="auto">
          <a:xfrm>
            <a:off x="-1148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a:stretch>
            <a:fillRect/>
          </a:stretch>
        </p:blipFill>
        <p:spPr>
          <a:xfrm>
            <a:off x="320348" y="862466"/>
            <a:ext cx="2952126" cy="2745653"/>
          </a:xfrm>
          <a:prstGeom prst="rect">
            <a:avLst/>
          </a:prstGeom>
        </p:spPr>
      </p:pic>
      <p:pic>
        <p:nvPicPr>
          <p:cNvPr id="9" name="图片 8"/>
          <p:cNvPicPr>
            <a:picLocks noChangeAspect="1"/>
          </p:cNvPicPr>
          <p:nvPr/>
        </p:nvPicPr>
        <p:blipFill>
          <a:blip r:embed="rId5"/>
          <a:stretch>
            <a:fillRect/>
          </a:stretch>
        </p:blipFill>
        <p:spPr>
          <a:xfrm>
            <a:off x="3676793" y="3048474"/>
            <a:ext cx="2633726" cy="1306461"/>
          </a:xfrm>
          <a:prstGeom prst="rect">
            <a:avLst/>
          </a:prstGeom>
        </p:spPr>
      </p:pic>
      <p:sp>
        <p:nvSpPr>
          <p:cNvPr id="12" name="文本框 11"/>
          <p:cNvSpPr txBox="1"/>
          <p:nvPr/>
        </p:nvSpPr>
        <p:spPr>
          <a:xfrm>
            <a:off x="457737" y="3701625"/>
            <a:ext cx="2569644" cy="830997"/>
          </a:xfrm>
          <a:prstGeom prst="rect">
            <a:avLst/>
          </a:prstGeom>
          <a:noFill/>
        </p:spPr>
        <p:txBody>
          <a:bodyPr wrap="square" rtlCol="0">
            <a:spAutoFit/>
          </a:bodyPr>
          <a:lstStyle/>
          <a:p>
            <a:r>
              <a:rPr lang="zh-CN" altLang="en-US" sz="1200" dirty="0" smtClean="0">
                <a:latin typeface="Times New Roman" panose="02020603050405020304" pitchFamily="18" charset="0"/>
                <a:ea typeface="宋体" panose="02010600030101010101" pitchFamily="2" charset="-122"/>
              </a:rPr>
              <a:t>通过设计散热模型，将液态金属用于冷却剂，通过实验发现，基于</a:t>
            </a:r>
            <a:r>
              <a:rPr lang="en-US" altLang="zh-CN" sz="1200" dirty="0" err="1" smtClean="0">
                <a:latin typeface="Times New Roman" panose="02020603050405020304" pitchFamily="18" charset="0"/>
                <a:ea typeface="宋体" panose="02010600030101010101" pitchFamily="2" charset="-122"/>
              </a:rPr>
              <a:t>galinstan</a:t>
            </a:r>
            <a:r>
              <a:rPr lang="zh-CN" altLang="en-US" sz="1200" dirty="0" smtClean="0">
                <a:latin typeface="Times New Roman" panose="02020603050405020304" pitchFamily="18" charset="0"/>
                <a:ea typeface="宋体" panose="02010600030101010101" pitchFamily="2" charset="-122"/>
              </a:rPr>
              <a:t>的小通道散热器可以使总热阻下降</a:t>
            </a:r>
            <a:r>
              <a:rPr lang="en-US" altLang="zh-CN" sz="1200" dirty="0" smtClean="0">
                <a:latin typeface="Times New Roman" panose="02020603050405020304" pitchFamily="18" charset="0"/>
                <a:ea typeface="宋体" panose="02010600030101010101" pitchFamily="2" charset="-122"/>
              </a:rPr>
              <a:t>40%</a:t>
            </a:r>
            <a:r>
              <a:rPr lang="zh-CN" altLang="en-US" sz="1200" dirty="0" smtClean="0">
                <a:latin typeface="Times New Roman" panose="02020603050405020304" pitchFamily="18" charset="0"/>
                <a:ea typeface="宋体" panose="02010600030101010101" pitchFamily="2" charset="-122"/>
              </a:rPr>
              <a:t>左右</a:t>
            </a:r>
            <a:endParaRPr lang="en-US" altLang="zh-CN" sz="1200" dirty="0" smtClean="0">
              <a:latin typeface="Times New Roman" panose="02020603050405020304" pitchFamily="18" charset="0"/>
              <a:ea typeface="宋体" panose="02010600030101010101" pitchFamily="2" charset="-122"/>
            </a:endParaRPr>
          </a:p>
        </p:txBody>
      </p:sp>
      <p:pic>
        <p:nvPicPr>
          <p:cNvPr id="13" name="图片 12"/>
          <p:cNvPicPr>
            <a:picLocks noChangeAspect="1"/>
          </p:cNvPicPr>
          <p:nvPr/>
        </p:nvPicPr>
        <p:blipFill>
          <a:blip r:embed="rId6"/>
          <a:stretch>
            <a:fillRect/>
          </a:stretch>
        </p:blipFill>
        <p:spPr>
          <a:xfrm>
            <a:off x="3676793" y="731259"/>
            <a:ext cx="2876894" cy="1544002"/>
          </a:xfrm>
          <a:prstGeom prst="rect">
            <a:avLst/>
          </a:prstGeom>
        </p:spPr>
      </p:pic>
      <p:sp>
        <p:nvSpPr>
          <p:cNvPr id="29" name="文本框 28"/>
          <p:cNvSpPr txBox="1"/>
          <p:nvPr/>
        </p:nvSpPr>
        <p:spPr>
          <a:xfrm>
            <a:off x="3608828" y="2296604"/>
            <a:ext cx="2958815" cy="646331"/>
          </a:xfrm>
          <a:prstGeom prst="rect">
            <a:avLst/>
          </a:prstGeom>
          <a:noFill/>
        </p:spPr>
        <p:txBody>
          <a:bodyPr wrap="square" rtlCol="0">
            <a:spAutoFit/>
          </a:bodyPr>
          <a:lstStyle/>
          <a:p>
            <a:r>
              <a:rPr lang="zh-CN" altLang="en-US" sz="1200" dirty="0" smtClean="0">
                <a:latin typeface="Times New Roman" panose="02020603050405020304" pitchFamily="18" charset="0"/>
                <a:ea typeface="宋体" panose="02010600030101010101" pitchFamily="2" charset="-122"/>
              </a:rPr>
              <a:t>利用液态金属和熔盐制作了储能电池，从原理上避免了传统电池结构变化和枝晶生长等限制循环寿命的因素</a:t>
            </a:r>
            <a:endParaRPr lang="en-US" altLang="zh-CN" sz="1200" dirty="0" smtClean="0">
              <a:latin typeface="Times New Roman" panose="02020603050405020304" pitchFamily="18" charset="0"/>
              <a:ea typeface="宋体" panose="02010600030101010101" pitchFamily="2" charset="-122"/>
            </a:endParaRPr>
          </a:p>
        </p:txBody>
      </p:sp>
      <p:sp>
        <p:nvSpPr>
          <p:cNvPr id="30" name="文本框 29"/>
          <p:cNvSpPr txBox="1"/>
          <p:nvPr/>
        </p:nvSpPr>
        <p:spPr>
          <a:xfrm>
            <a:off x="3514248" y="4369630"/>
            <a:ext cx="2958815" cy="646331"/>
          </a:xfrm>
          <a:prstGeom prst="rect">
            <a:avLst/>
          </a:prstGeom>
          <a:noFill/>
        </p:spPr>
        <p:txBody>
          <a:bodyPr wrap="square" rtlCol="0">
            <a:spAutoFit/>
          </a:bodyPr>
          <a:lstStyle/>
          <a:p>
            <a:r>
              <a:rPr lang="zh-CN" altLang="en-US" sz="1200" dirty="0" smtClean="0">
                <a:latin typeface="Times New Roman" panose="02020603050405020304" pitchFamily="18" charset="0"/>
                <a:ea typeface="宋体" panose="02010600030101010101" pitchFamily="2" charset="-122"/>
              </a:rPr>
              <a:t>通过注入或吸收微流体通道内的液态金属，可以构建</a:t>
            </a:r>
            <a:r>
              <a:rPr lang="en-US" altLang="zh-CN" sz="1200" dirty="0" smtClean="0">
                <a:latin typeface="Times New Roman" panose="02020603050405020304" pitchFamily="18" charset="0"/>
                <a:ea typeface="宋体" panose="02010600030101010101" pitchFamily="2" charset="-122"/>
              </a:rPr>
              <a:t>0-9</a:t>
            </a:r>
            <a:r>
              <a:rPr lang="zh-CN" altLang="en-US" sz="1200" dirty="0" smtClean="0">
                <a:latin typeface="Times New Roman" panose="02020603050405020304" pitchFamily="18" charset="0"/>
                <a:ea typeface="宋体" panose="02010600030101010101" pitchFamily="2" charset="-122"/>
              </a:rPr>
              <a:t>十个数字，并成功制作光掩膜用于光刻</a:t>
            </a:r>
            <a:endParaRPr lang="en-US" altLang="zh-CN" sz="1200" dirty="0" smtClean="0">
              <a:latin typeface="Times New Roman" panose="02020603050405020304" pitchFamily="18" charset="0"/>
              <a:ea typeface="宋体" panose="02010600030101010101" pitchFamily="2" charset="-122"/>
            </a:endParaRPr>
          </a:p>
        </p:txBody>
      </p:sp>
      <p:sp>
        <p:nvSpPr>
          <p:cNvPr id="32" name="圆角矩形 31"/>
          <p:cNvSpPr/>
          <p:nvPr/>
        </p:nvSpPr>
        <p:spPr>
          <a:xfrm>
            <a:off x="182959" y="683157"/>
            <a:ext cx="3178549" cy="42371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3498897" y="638811"/>
            <a:ext cx="3178549" cy="22901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3498896" y="2989561"/>
            <a:ext cx="3178549" cy="21015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560043559"/>
      </p:ext>
    </p:extLst>
  </p:cSld>
  <p:clrMapOvr>
    <a:masterClrMapping/>
  </p:clrMapOvr>
  <p:transition spd="slow" advTm="0">
    <p:pull/>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11111111"/>
</p:tagLst>
</file>

<file path=ppt/tags/tag10.xml><?xml version="1.0" encoding="utf-8"?>
<p:tagLst xmlns:a="http://schemas.openxmlformats.org/drawingml/2006/main" xmlns:r="http://schemas.openxmlformats.org/officeDocument/2006/relationships" xmlns:p="http://schemas.openxmlformats.org/presentationml/2006/main">
  <p:tag name="SELECTED" val="True"/>
</p:tagLst>
</file>

<file path=ppt/tags/tag11.xml><?xml version="1.0" encoding="utf-8"?>
<p:tagLst xmlns:a="http://schemas.openxmlformats.org/drawingml/2006/main" xmlns:r="http://schemas.openxmlformats.org/officeDocument/2006/relationships" xmlns:p="http://schemas.openxmlformats.org/presentationml/2006/main">
  <p:tag name="SELECTED" val="True"/>
</p:tagLst>
</file>

<file path=ppt/tags/tag12.xml><?xml version="1.0" encoding="utf-8"?>
<p:tagLst xmlns:a="http://schemas.openxmlformats.org/drawingml/2006/main" xmlns:r="http://schemas.openxmlformats.org/officeDocument/2006/relationships" xmlns:p="http://schemas.openxmlformats.org/presentationml/2006/main">
  <p:tag name="SELECTED" val="True"/>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SELECTED" val="True"/>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ags/tag8.xml><?xml version="1.0" encoding="utf-8"?>
<p:tagLst xmlns:a="http://schemas.openxmlformats.org/drawingml/2006/main" xmlns:r="http://schemas.openxmlformats.org/officeDocument/2006/relationships" xmlns:p="http://schemas.openxmlformats.org/presentationml/2006/main">
  <p:tag name="SELECTED" val="True"/>
</p:tagLst>
</file>

<file path=ppt/tags/tag9.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3395</TotalTime>
  <Words>3109</Words>
  <Application>Microsoft Office PowerPoint</Application>
  <PresentationFormat>自定义</PresentationFormat>
  <Paragraphs>406</Paragraphs>
  <Slides>37</Slides>
  <Notes>37</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37</vt:i4>
      </vt:variant>
    </vt:vector>
  </HeadingPairs>
  <TitlesOfParts>
    <vt:vector size="52" baseType="lpstr">
      <vt:lpstr>Kozuka Gothic Pro R</vt:lpstr>
      <vt:lpstr>Watford DB</vt:lpstr>
      <vt:lpstr>方正兰亭细黑_GBK</vt:lpstr>
      <vt:lpstr>宋体</vt:lpstr>
      <vt:lpstr>微软雅黑</vt:lpstr>
      <vt:lpstr>造字工房劲黑（非商用）常规体</vt:lpstr>
      <vt:lpstr>Adobe Devanagari</vt:lpstr>
      <vt:lpstr>Arial</vt:lpstr>
      <vt:lpstr>Calibri</vt:lpstr>
      <vt:lpstr>Impact</vt:lpstr>
      <vt:lpstr>Times New Roman</vt:lpstr>
      <vt:lpstr>Wingdings</vt:lpstr>
      <vt:lpstr>第一PPT，www.1ppt.com</vt:lpstr>
      <vt:lpstr>Visio</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www.microsoft.com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keywords>www.1ppt.com</cp:keywords>
  <cp:lastModifiedBy>韩绍峰</cp:lastModifiedBy>
  <cp:revision>190</cp:revision>
  <dcterms:created xsi:type="dcterms:W3CDTF">2015-01-23T04:02:45Z</dcterms:created>
  <dcterms:modified xsi:type="dcterms:W3CDTF">2017-11-28T15:47:26Z</dcterms:modified>
</cp:coreProperties>
</file>